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1"/>
  </p:notesMasterIdLst>
  <p:sldIdLst>
    <p:sldId id="256" r:id="rId2"/>
    <p:sldId id="257" r:id="rId3"/>
    <p:sldId id="258" r:id="rId4"/>
    <p:sldId id="259" r:id="rId5"/>
    <p:sldId id="266" r:id="rId6"/>
    <p:sldId id="267" r:id="rId7"/>
    <p:sldId id="268" r:id="rId8"/>
    <p:sldId id="269" r:id="rId9"/>
    <p:sldId id="270" r:id="rId10"/>
    <p:sldId id="271" r:id="rId11"/>
    <p:sldId id="272" r:id="rId12"/>
    <p:sldId id="273" r:id="rId13"/>
    <p:sldId id="274" r:id="rId14"/>
    <p:sldId id="276" r:id="rId15"/>
    <p:sldId id="277" r:id="rId16"/>
    <p:sldId id="278" r:id="rId17"/>
    <p:sldId id="279" r:id="rId18"/>
    <p:sldId id="264" r:id="rId19"/>
    <p:sldId id="265"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F1F128-0D0E-4FF0-B9D6-744CD4EE94B0}" type="datetimeFigureOut">
              <a:rPr lang="en-US" smtClean="0"/>
              <a:pPr/>
              <a:t>2023-02-25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EDE0D-A580-4930-B81D-1D1002336918}"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BAEDE0D-A580-4930-B81D-1D1002336918}"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790973" y="3778935"/>
            <a:ext cx="1419712"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540544" y="582217"/>
            <a:ext cx="8062912" cy="1102519"/>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1687710"/>
            <a:ext cx="8062912" cy="131445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4509493"/>
            <a:ext cx="5791200" cy="273844"/>
          </a:xfrm>
        </p:spPr>
        <p:txBody>
          <a:bodyPr tIns="0" bIns="0" anchor="t"/>
          <a:lstStyle>
            <a:lvl1pPr algn="r">
              <a:defRPr sz="1000"/>
            </a:lvl1pPr>
          </a:lstStyle>
          <a:p>
            <a:fld id="{54B85AFD-3E88-4D97-821A-339FB9F835D8}" type="datetimeFigureOut">
              <a:rPr lang="en-US" smtClean="0"/>
              <a:pPr/>
              <a:t>2023-02-25</a:t>
            </a:fld>
            <a:endParaRPr lang="en-US" dirty="0"/>
          </a:p>
        </p:txBody>
      </p:sp>
      <p:sp>
        <p:nvSpPr>
          <p:cNvPr id="17" name="Footer Placeholder 16"/>
          <p:cNvSpPr>
            <a:spLocks noGrp="1"/>
          </p:cNvSpPr>
          <p:nvPr>
            <p:ph type="ftr" sz="quarter" idx="11"/>
          </p:nvPr>
        </p:nvSpPr>
        <p:spPr>
          <a:xfrm>
            <a:off x="1371600" y="4238029"/>
            <a:ext cx="5791200" cy="273844"/>
          </a:xfrm>
        </p:spPr>
        <p:txBody>
          <a:bodyPr tIns="0" bIns="0" anchor="b"/>
          <a:lstStyle>
            <a:lvl1pPr algn="r">
              <a:defRPr sz="1100"/>
            </a:lvl1pPr>
          </a:lstStyle>
          <a:p>
            <a:endParaRPr lang="en-US" dirty="0"/>
          </a:p>
        </p:txBody>
      </p:sp>
      <p:sp>
        <p:nvSpPr>
          <p:cNvPr id="29" name="Slide Number Placeholder 28"/>
          <p:cNvSpPr>
            <a:spLocks noGrp="1"/>
          </p:cNvSpPr>
          <p:nvPr>
            <p:ph type="sldNum" sz="quarter" idx="12"/>
          </p:nvPr>
        </p:nvSpPr>
        <p:spPr>
          <a:xfrm>
            <a:off x="8392247" y="4314231"/>
            <a:ext cx="502920" cy="273844"/>
          </a:xfrm>
        </p:spPr>
        <p:txBody>
          <a:bodyPr anchor="ctr"/>
          <a:lstStyle>
            <a:lvl1pPr algn="ctr">
              <a:defRPr sz="1300">
                <a:solidFill>
                  <a:srgbClr val="FFFFFF"/>
                </a:solidFill>
              </a:defRPr>
            </a:lvl1p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B85AFD-3E88-4D97-821A-339FB9F835D8}" type="datetimeFigureOut">
              <a:rPr lang="en-US" smtClean="0"/>
              <a:pPr/>
              <a:t>2023-02-25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85750"/>
            <a:ext cx="1905000" cy="41148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85750"/>
            <a:ext cx="6248400" cy="41148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B85AFD-3E88-4D97-821A-339FB9F835D8}" type="datetimeFigureOut">
              <a:rPr lang="en-US" smtClean="0"/>
              <a:pPr/>
              <a:t>2023-02-25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0620"/>
            <a:ext cx="8229600" cy="1049274"/>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412106"/>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4860036"/>
            <a:ext cx="2133600" cy="226314"/>
          </a:xfrm>
        </p:spPr>
        <p:txBody>
          <a:bodyPr/>
          <a:lstStyle/>
          <a:p>
            <a:fld id="{54B85AFD-3E88-4D97-821A-339FB9F835D8}" type="datetimeFigureOut">
              <a:rPr lang="en-US" smtClean="0"/>
              <a:pPr/>
              <a:t>2023-02-25</a:t>
            </a:fld>
            <a:endParaRPr lang="en-US" dirty="0"/>
          </a:p>
        </p:txBody>
      </p:sp>
      <p:sp>
        <p:nvSpPr>
          <p:cNvPr id="5" name="Footer Placeholder 4"/>
          <p:cNvSpPr>
            <a:spLocks noGrp="1"/>
          </p:cNvSpPr>
          <p:nvPr>
            <p:ph type="ftr" sz="quarter" idx="11"/>
          </p:nvPr>
        </p:nvSpPr>
        <p:spPr>
          <a:xfrm>
            <a:off x="457200" y="4860728"/>
            <a:ext cx="4260056" cy="225623"/>
          </a:xfrm>
        </p:spPr>
        <p:txBody>
          <a:bodyPr/>
          <a:lstStyle/>
          <a:p>
            <a:endParaRPr lang="en-US" dirty="0"/>
          </a:p>
        </p:txBody>
      </p:sp>
      <p:sp>
        <p:nvSpPr>
          <p:cNvPr id="6" name="Slide Number Placeholder 5"/>
          <p:cNvSpPr>
            <a:spLocks noGrp="1"/>
          </p:cNvSpPr>
          <p:nvPr>
            <p:ph type="sldNum" sz="quarter" idx="12"/>
          </p:nvPr>
        </p:nvSpPr>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5" y="5277"/>
            <a:ext cx="9129932" cy="5127674"/>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dirty="0">
              <a:solidFill>
                <a:schemeClr val="lt1"/>
              </a:solidFill>
              <a:latin typeface="+mn-lt"/>
              <a:ea typeface="+mn-ea"/>
              <a:cs typeface="+mn-cs"/>
            </a:endParaRPr>
          </a:p>
        </p:txBody>
      </p:sp>
      <p:sp>
        <p:nvSpPr>
          <p:cNvPr id="8" name="Isosceles Triangle 7"/>
          <p:cNvSpPr/>
          <p:nvPr/>
        </p:nvSpPr>
        <p:spPr>
          <a:xfrm rot="5400000" flipV="1">
            <a:off x="7790973" y="70340"/>
            <a:ext cx="1419712"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Date Placeholder 3"/>
          <p:cNvSpPr>
            <a:spLocks noGrp="1"/>
          </p:cNvSpPr>
          <p:nvPr>
            <p:ph type="dt" sz="half" idx="10"/>
          </p:nvPr>
        </p:nvSpPr>
        <p:spPr>
          <a:xfrm>
            <a:off x="6955632" y="4857750"/>
            <a:ext cx="2133600" cy="228600"/>
          </a:xfrm>
        </p:spPr>
        <p:txBody>
          <a:bodyPr/>
          <a:lstStyle/>
          <a:p>
            <a:fld id="{54B85AFD-3E88-4D97-821A-339FB9F835D8}" type="datetimeFigureOut">
              <a:rPr lang="en-US" smtClean="0"/>
              <a:pPr/>
              <a:t>2023-02-25</a:t>
            </a:fld>
            <a:endParaRPr lang="en-US" dirty="0"/>
          </a:p>
        </p:txBody>
      </p:sp>
      <p:sp>
        <p:nvSpPr>
          <p:cNvPr id="5" name="Footer Placeholder 4"/>
          <p:cNvSpPr>
            <a:spLocks noGrp="1"/>
          </p:cNvSpPr>
          <p:nvPr>
            <p:ph type="ftr" sz="quarter" idx="11"/>
          </p:nvPr>
        </p:nvSpPr>
        <p:spPr>
          <a:xfrm>
            <a:off x="2619376" y="4860728"/>
            <a:ext cx="4260056" cy="225623"/>
          </a:xfrm>
        </p:spPr>
        <p:txBody>
          <a:bodyPr/>
          <a:lstStyle/>
          <a:p>
            <a:endParaRPr lang="en-US" dirty="0"/>
          </a:p>
        </p:txBody>
      </p:sp>
      <p:sp>
        <p:nvSpPr>
          <p:cNvPr id="6" name="Slide Number Placeholder 5"/>
          <p:cNvSpPr>
            <a:spLocks noGrp="1"/>
          </p:cNvSpPr>
          <p:nvPr>
            <p:ph type="sldNum" sz="quarter" idx="12"/>
          </p:nvPr>
        </p:nvSpPr>
        <p:spPr>
          <a:xfrm>
            <a:off x="8451056" y="607219"/>
            <a:ext cx="502920" cy="225623"/>
          </a:xfrm>
        </p:spPr>
        <p:txBody>
          <a:bodyPr/>
          <a:lstStyle/>
          <a:p>
            <a:fld id="{23A0548C-FBA7-4ADF-AD6E-6922BD33C57B}" type="slidenum">
              <a:rPr lang="en-US" smtClean="0"/>
              <a:pPr/>
              <a:t>‹#›</a:t>
            </a:fld>
            <a:endParaRPr lang="en-US" dirty="0"/>
          </a:p>
        </p:txBody>
      </p:sp>
      <p:cxnSp>
        <p:nvCxnSpPr>
          <p:cNvPr id="11" name="Straight Connector 10"/>
          <p:cNvCxnSpPr/>
          <p:nvPr/>
        </p:nvCxnSpPr>
        <p:spPr>
          <a:xfrm rot="10800000">
            <a:off x="6468796" y="7036"/>
            <a:ext cx="2672861" cy="1425158"/>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 y="5276"/>
            <a:ext cx="9136967" cy="5132950"/>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03599"/>
            <a:ext cx="7239000" cy="1021556"/>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225152"/>
            <a:ext cx="3886200" cy="17145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1829"/>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1829"/>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4860727"/>
            <a:ext cx="2133600" cy="226314"/>
          </a:xfrm>
        </p:spPr>
        <p:txBody>
          <a:bodyPr/>
          <a:lstStyle/>
          <a:p>
            <a:fld id="{54B85AFD-3E88-4D97-821A-339FB9F835D8}" type="datetimeFigureOut">
              <a:rPr lang="en-US" smtClean="0"/>
              <a:pPr/>
              <a:t>2023-02-25</a:t>
            </a:fld>
            <a:endParaRPr lang="en-US" dirty="0"/>
          </a:p>
        </p:txBody>
      </p:sp>
      <p:sp>
        <p:nvSpPr>
          <p:cNvPr id="6" name="Footer Placeholder 5"/>
          <p:cNvSpPr>
            <a:spLocks noGrp="1"/>
          </p:cNvSpPr>
          <p:nvPr>
            <p:ph type="ftr" sz="quarter" idx="11"/>
          </p:nvPr>
        </p:nvSpPr>
        <p:spPr>
          <a:xfrm>
            <a:off x="457200" y="4860727"/>
            <a:ext cx="4260056" cy="226314"/>
          </a:xfrm>
        </p:spPr>
        <p:txBody>
          <a:bodyPr/>
          <a:lstStyle/>
          <a:p>
            <a:endParaRPr lang="en-US" dirty="0"/>
          </a:p>
        </p:txBody>
      </p:sp>
      <p:sp>
        <p:nvSpPr>
          <p:cNvPr id="7" name="Slide Number Placeholder 6"/>
          <p:cNvSpPr>
            <a:spLocks noGrp="1"/>
          </p:cNvSpPr>
          <p:nvPr>
            <p:ph type="sldNum" sz="quarter" idx="12"/>
          </p:nvPr>
        </p:nvSpPr>
        <p:spPr>
          <a:xfrm>
            <a:off x="7589520" y="4860727"/>
            <a:ext cx="502920" cy="226314"/>
          </a:xfrm>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9" y="218049"/>
            <a:ext cx="1066800" cy="4615434"/>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7" y="218049"/>
            <a:ext cx="581024" cy="226314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7" y="2570343"/>
            <a:ext cx="581024" cy="226314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29" y="218049"/>
            <a:ext cx="6858000" cy="226314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29" y="2570343"/>
            <a:ext cx="6858000" cy="226314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4860727"/>
            <a:ext cx="2130552" cy="226314"/>
          </a:xfrm>
        </p:spPr>
        <p:txBody>
          <a:bodyPr/>
          <a:lstStyle/>
          <a:p>
            <a:fld id="{54B85AFD-3E88-4D97-821A-339FB9F835D8}" type="datetimeFigureOut">
              <a:rPr lang="en-US" smtClean="0"/>
              <a:pPr/>
              <a:t>2023-02-25</a:t>
            </a:fld>
            <a:endParaRPr lang="en-US" dirty="0"/>
          </a:p>
        </p:txBody>
      </p:sp>
      <p:sp>
        <p:nvSpPr>
          <p:cNvPr id="8" name="Footer Placeholder 7"/>
          <p:cNvSpPr>
            <a:spLocks noGrp="1"/>
          </p:cNvSpPr>
          <p:nvPr>
            <p:ph type="ftr" sz="quarter" idx="11"/>
          </p:nvPr>
        </p:nvSpPr>
        <p:spPr>
          <a:xfrm>
            <a:off x="457200" y="4860727"/>
            <a:ext cx="4261104" cy="226314"/>
          </a:xfrm>
        </p:spPr>
        <p:txBody>
          <a:bodyPr/>
          <a:lstStyle/>
          <a:p>
            <a:endParaRPr lang="en-US" dirty="0"/>
          </a:p>
        </p:txBody>
      </p:sp>
      <p:sp>
        <p:nvSpPr>
          <p:cNvPr id="9" name="Slide Number Placeholder 8"/>
          <p:cNvSpPr>
            <a:spLocks noGrp="1"/>
          </p:cNvSpPr>
          <p:nvPr>
            <p:ph type="sldNum" sz="quarter" idx="12"/>
          </p:nvPr>
        </p:nvSpPr>
        <p:spPr>
          <a:xfrm>
            <a:off x="7589520" y="4862322"/>
            <a:ext cx="502920" cy="226314"/>
          </a:xfrm>
        </p:spPr>
        <p:txBody>
          <a:bodyPr/>
          <a:lstStyle>
            <a:lvl1pPr algn="ctr">
              <a:defRPr/>
            </a:lvl1pPr>
          </a:lstStyle>
          <a:p>
            <a:fld id="{23A0548C-FBA7-4ADF-AD6E-6922BD33C5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4B85AFD-3E88-4D97-821A-339FB9F835D8}" type="datetimeFigureOut">
              <a:rPr lang="en-US" smtClean="0"/>
              <a:pPr/>
              <a:t>2023-02-25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4860727"/>
            <a:ext cx="2133600" cy="226314"/>
          </a:xfrm>
        </p:spPr>
        <p:txBody>
          <a:bodyPr/>
          <a:lstStyle/>
          <a:p>
            <a:fld id="{54B85AFD-3E88-4D97-821A-339FB9F835D8}" type="datetimeFigureOut">
              <a:rPr lang="en-US" smtClean="0"/>
              <a:pPr/>
              <a:t>2023-02-25</a:t>
            </a:fld>
            <a:endParaRPr lang="en-US" dirty="0"/>
          </a:p>
        </p:txBody>
      </p:sp>
      <p:sp>
        <p:nvSpPr>
          <p:cNvPr id="3" name="Footer Placeholder 2"/>
          <p:cNvSpPr>
            <a:spLocks noGrp="1"/>
          </p:cNvSpPr>
          <p:nvPr>
            <p:ph type="ftr" sz="quarter" idx="11"/>
          </p:nvPr>
        </p:nvSpPr>
        <p:spPr>
          <a:xfrm>
            <a:off x="457200" y="4861419"/>
            <a:ext cx="4260056" cy="225623"/>
          </a:xfrm>
        </p:spPr>
        <p:txBody>
          <a:bodyPr/>
          <a:lstStyle/>
          <a:p>
            <a:endParaRPr lang="en-US" dirty="0"/>
          </a:p>
        </p:txBody>
      </p:sp>
      <p:sp>
        <p:nvSpPr>
          <p:cNvPr id="4" name="Slide Number Placeholder 3"/>
          <p:cNvSpPr>
            <a:spLocks noGrp="1"/>
          </p:cNvSpPr>
          <p:nvPr>
            <p:ph type="sldNum" sz="quarter" idx="12"/>
          </p:nvPr>
        </p:nvSpPr>
        <p:spPr>
          <a:xfrm>
            <a:off x="7589520" y="4860727"/>
            <a:ext cx="502920" cy="226314"/>
          </a:xfrm>
        </p:spPr>
        <p:txBody>
          <a:bodyPr/>
          <a:lstStyle/>
          <a:p>
            <a:fld id="{23A0548C-FBA7-4ADF-AD6E-6922BD33C57B}" type="slidenum">
              <a:rPr lang="en-US" smtClean="0"/>
              <a:pPr/>
              <a:t>‹#›</a:t>
            </a:fld>
            <a:endParaRPr lang="en-US" dirty="0"/>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275748"/>
            <a:ext cx="914400" cy="44577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275748"/>
            <a:ext cx="2438400" cy="44577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1" y="240030"/>
            <a:ext cx="5276088" cy="449199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4917186"/>
            <a:ext cx="2133600" cy="226314"/>
          </a:xfrm>
        </p:spPr>
        <p:txBody>
          <a:bodyPr/>
          <a:lstStyle>
            <a:lvl1pPr>
              <a:defRPr sz="900"/>
            </a:lvl1pPr>
          </a:lstStyle>
          <a:p>
            <a:fld id="{54B85AFD-3E88-4D97-821A-339FB9F835D8}" type="datetimeFigureOut">
              <a:rPr lang="en-US" smtClean="0"/>
              <a:pPr/>
              <a:t>2023-02-25</a:t>
            </a:fld>
            <a:endParaRPr lang="en-US" dirty="0"/>
          </a:p>
        </p:txBody>
      </p:sp>
      <p:sp>
        <p:nvSpPr>
          <p:cNvPr id="6" name="Footer Placeholder 5"/>
          <p:cNvSpPr>
            <a:spLocks noGrp="1"/>
          </p:cNvSpPr>
          <p:nvPr>
            <p:ph type="ftr" sz="quarter" idx="11"/>
          </p:nvPr>
        </p:nvSpPr>
        <p:spPr>
          <a:xfrm>
            <a:off x="1135856" y="4917186"/>
            <a:ext cx="5143120" cy="226314"/>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8410576" y="4917186"/>
            <a:ext cx="502920" cy="226314"/>
          </a:xfrm>
        </p:spPr>
        <p:txBody>
          <a:bodyPr/>
          <a:lstStyle>
            <a:lvl1pPr>
              <a:defRPr sz="900"/>
            </a:lvl1pPr>
          </a:lstStyle>
          <a:p>
            <a:fld id="{23A0548C-FBA7-4ADF-AD6E-6922BD33C5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13172"/>
            <a:ext cx="914400" cy="48006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280475"/>
            <a:ext cx="7333488" cy="4114800"/>
          </a:xfrm>
          <a:solidFill>
            <a:schemeClr val="bg2">
              <a:shade val="50000"/>
            </a:schemeClr>
          </a:solidFill>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143000" y="4400550"/>
            <a:ext cx="7333488" cy="51435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4917186"/>
            <a:ext cx="2103120" cy="226314"/>
          </a:xfrm>
        </p:spPr>
        <p:txBody>
          <a:bodyPr/>
          <a:lstStyle>
            <a:lvl1pPr>
              <a:defRPr sz="900"/>
            </a:lvl1pPr>
          </a:lstStyle>
          <a:p>
            <a:fld id="{54B85AFD-3E88-4D97-821A-339FB9F835D8}" type="datetimeFigureOut">
              <a:rPr lang="en-US" smtClean="0"/>
              <a:pPr/>
              <a:t>2023-02-25</a:t>
            </a:fld>
            <a:endParaRPr lang="en-US" dirty="0"/>
          </a:p>
        </p:txBody>
      </p:sp>
      <p:sp>
        <p:nvSpPr>
          <p:cNvPr id="6" name="Footer Placeholder 5"/>
          <p:cNvSpPr>
            <a:spLocks noGrp="1"/>
          </p:cNvSpPr>
          <p:nvPr>
            <p:ph type="ftr" sz="quarter" idx="11"/>
          </p:nvPr>
        </p:nvSpPr>
        <p:spPr>
          <a:xfrm>
            <a:off x="1170432" y="4917877"/>
            <a:ext cx="4948072" cy="226314"/>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8217192" y="4917186"/>
            <a:ext cx="365760" cy="226314"/>
          </a:xfrm>
        </p:spPr>
        <p:txBody>
          <a:bodyPr/>
          <a:lstStyle>
            <a:lvl1pPr algn="ctr">
              <a:defRPr sz="900"/>
            </a:lvl1pPr>
          </a:lstStyle>
          <a:p>
            <a:fld id="{23A0548C-FBA7-4ADF-AD6E-6922BD33C57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5" y="10552"/>
            <a:ext cx="9129932" cy="5127674"/>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cxnSp>
        <p:nvCxnSpPr>
          <p:cNvPr id="8" name="Straight Connector 7"/>
          <p:cNvCxnSpPr/>
          <p:nvPr/>
        </p:nvCxnSpPr>
        <p:spPr>
          <a:xfrm>
            <a:off x="2" y="5276"/>
            <a:ext cx="9136967" cy="5132950"/>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6" y="3711307"/>
            <a:ext cx="2672861" cy="1425158"/>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00620"/>
            <a:ext cx="8229600" cy="1049274"/>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412106"/>
            <a:ext cx="8229600" cy="3429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4860727"/>
            <a:ext cx="2133600" cy="226314"/>
          </a:xfrm>
          <a:prstGeom prst="rect">
            <a:avLst/>
          </a:prstGeom>
        </p:spPr>
        <p:txBody>
          <a:bodyPr vert="horz" anchor="b"/>
          <a:lstStyle>
            <a:lvl1pPr algn="l" eaLnBrk="1" latinLnBrk="0" hangingPunct="1">
              <a:defRPr kumimoji="0" sz="1000" b="0">
                <a:solidFill>
                  <a:schemeClr val="tx1"/>
                </a:solidFill>
              </a:defRPr>
            </a:lvl1pPr>
          </a:lstStyle>
          <a:p>
            <a:fld id="{54B85AFD-3E88-4D97-821A-339FB9F835D8}" type="datetimeFigureOut">
              <a:rPr lang="en-US" smtClean="0"/>
              <a:pPr/>
              <a:t>2023-02-25</a:t>
            </a:fld>
            <a:endParaRPr lang="en-US" dirty="0"/>
          </a:p>
        </p:txBody>
      </p:sp>
      <p:sp>
        <p:nvSpPr>
          <p:cNvPr id="3" name="Footer Placeholder 2"/>
          <p:cNvSpPr>
            <a:spLocks noGrp="1"/>
          </p:cNvSpPr>
          <p:nvPr>
            <p:ph type="ftr" sz="quarter" idx="3"/>
          </p:nvPr>
        </p:nvSpPr>
        <p:spPr>
          <a:xfrm>
            <a:off x="457200" y="4861419"/>
            <a:ext cx="4260056" cy="225623"/>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23" name="Slide Number Placeholder 22"/>
          <p:cNvSpPr>
            <a:spLocks noGrp="1"/>
          </p:cNvSpPr>
          <p:nvPr>
            <p:ph type="sldNum" sz="quarter" idx="4"/>
          </p:nvPr>
        </p:nvSpPr>
        <p:spPr>
          <a:xfrm>
            <a:off x="7589520" y="4860727"/>
            <a:ext cx="502920" cy="226314"/>
          </a:xfrm>
          <a:prstGeom prst="rect">
            <a:avLst/>
          </a:prstGeom>
        </p:spPr>
        <p:txBody>
          <a:bodyPr vert="horz" anchor="b"/>
          <a:lstStyle>
            <a:lvl1pPr algn="ctr" eaLnBrk="1" latinLnBrk="0" hangingPunct="1">
              <a:defRPr kumimoji="0" sz="1200">
                <a:solidFill>
                  <a:schemeClr val="tx1"/>
                </a:solidFill>
              </a:defRPr>
            </a:lvl1pPr>
          </a:lstStyle>
          <a:p>
            <a:fld id="{23A0548C-FBA7-4ADF-AD6E-6922BD33C57B}"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wedge/>
  </p:transition>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252F85-E3F9-4EDE-A47D-EED18F885FC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76402" y="114301"/>
            <a:ext cx="6219825" cy="1250156"/>
          </a:xfrm>
          <a:prstGeom prst="rect">
            <a:avLst/>
          </a:prstGeom>
        </p:spPr>
      </p:pic>
      <p:sp>
        <p:nvSpPr>
          <p:cNvPr id="5" name="TextBox 4"/>
          <p:cNvSpPr txBox="1"/>
          <p:nvPr/>
        </p:nvSpPr>
        <p:spPr>
          <a:xfrm>
            <a:off x="1752600" y="1714500"/>
            <a:ext cx="6172200" cy="400110"/>
          </a:xfrm>
          <a:prstGeom prst="rect">
            <a:avLst/>
          </a:prstGeom>
          <a:noFill/>
        </p:spPr>
        <p:txBody>
          <a:bodyPr wrap="square" rtlCol="0">
            <a:spAutoFit/>
          </a:bodyPr>
          <a:lstStyle/>
          <a:p>
            <a:pPr algn="ctr"/>
            <a:r>
              <a:rPr lang="en-US" sz="2000" b="1" dirty="0" smtClean="0"/>
              <a:t>BIRD IMAGE RETRIVAL AND RECOGNITION</a:t>
            </a:r>
            <a:endParaRPr lang="en-US" sz="2000" b="1" dirty="0"/>
          </a:p>
        </p:txBody>
      </p:sp>
      <p:sp>
        <p:nvSpPr>
          <p:cNvPr id="6" name="TextBox 5"/>
          <p:cNvSpPr txBox="1"/>
          <p:nvPr/>
        </p:nvSpPr>
        <p:spPr>
          <a:xfrm>
            <a:off x="3276603" y="2171701"/>
            <a:ext cx="2658100" cy="830997"/>
          </a:xfrm>
          <a:prstGeom prst="rect">
            <a:avLst/>
          </a:prstGeom>
          <a:noFill/>
        </p:spPr>
        <p:txBody>
          <a:bodyPr wrap="none" rtlCol="0">
            <a:spAutoFit/>
          </a:bodyPr>
          <a:lstStyle/>
          <a:p>
            <a:r>
              <a:rPr lang="en-US" sz="1500" dirty="0" smtClean="0">
                <a:solidFill>
                  <a:schemeClr val="accent1"/>
                </a:solidFill>
                <a:latin typeface="Times New Roman" panose="02020603050405020304" pitchFamily="18" charset="0"/>
                <a:cs typeface="Times New Roman" panose="02020603050405020304" pitchFamily="18" charset="0"/>
              </a:rPr>
              <a:t>Under the esteemed guidance of</a:t>
            </a:r>
          </a:p>
          <a:p>
            <a:pPr algn="ctr"/>
            <a:r>
              <a:rPr lang="en-US" sz="1500" dirty="0" smtClean="0"/>
              <a:t>Sk.Rafi,M.Tech.,(Ph.D)</a:t>
            </a:r>
            <a:endParaRPr lang="en-IN" sz="1500" dirty="0" smtClean="0">
              <a:solidFill>
                <a:srgbClr val="92D050"/>
              </a:solidFill>
              <a:latin typeface="Times New Roman" panose="02020603050405020304" pitchFamily="18" charset="0"/>
              <a:cs typeface="Times New Roman" panose="02020603050405020304" pitchFamily="18" charset="0"/>
            </a:endParaRPr>
          </a:p>
          <a:p>
            <a:endParaRPr lang="en-US" dirty="0"/>
          </a:p>
        </p:txBody>
      </p:sp>
      <p:sp>
        <p:nvSpPr>
          <p:cNvPr id="7" name="TextBox 6"/>
          <p:cNvSpPr txBox="1"/>
          <p:nvPr/>
        </p:nvSpPr>
        <p:spPr>
          <a:xfrm>
            <a:off x="4648203" y="3886200"/>
            <a:ext cx="4326826" cy="1338828"/>
          </a:xfrm>
          <a:prstGeom prst="rect">
            <a:avLst/>
          </a:prstGeom>
          <a:noFill/>
        </p:spPr>
        <p:txBody>
          <a:bodyPr wrap="square" rtlCol="0">
            <a:spAutoFit/>
          </a:bodyPr>
          <a:lstStyle/>
          <a:p>
            <a:r>
              <a:rPr lang="en-US" dirty="0" smtClean="0">
                <a:solidFill>
                  <a:schemeClr val="accent1"/>
                </a:solidFill>
                <a:latin typeface="Times New Roman" panose="02020603050405020304" pitchFamily="18" charset="0"/>
                <a:cs typeface="Times New Roman" panose="02020603050405020304" pitchFamily="18" charset="0"/>
              </a:rPr>
              <a:t>Team members</a:t>
            </a:r>
          </a:p>
          <a:p>
            <a:r>
              <a:rPr lang="en-US" sz="1500" dirty="0" smtClean="0"/>
              <a:t>N.Bhargava </a:t>
            </a:r>
            <a:r>
              <a:rPr lang="en-US" sz="1500" dirty="0" err="1" smtClean="0"/>
              <a:t>Raju</a:t>
            </a:r>
            <a:r>
              <a:rPr lang="en-US" sz="1500" dirty="0"/>
              <a:t> </a:t>
            </a:r>
            <a:r>
              <a:rPr lang="en-US" sz="1500" dirty="0" smtClean="0"/>
              <a:t>                       </a:t>
            </a:r>
            <a:r>
              <a:rPr lang="en-US" sz="1500" dirty="0" smtClean="0"/>
              <a:t>: </a:t>
            </a:r>
            <a:r>
              <a:rPr lang="en-US" sz="1500" dirty="0" smtClean="0"/>
              <a:t>19471A05N3 </a:t>
            </a:r>
          </a:p>
          <a:p>
            <a:r>
              <a:rPr lang="en-US" sz="1500" dirty="0" smtClean="0"/>
              <a:t>Ch.Shanmukha Chakravarthy  :</a:t>
            </a:r>
            <a:r>
              <a:rPr lang="en-US" sz="1500" dirty="0" smtClean="0"/>
              <a:t>19471A05K6  </a:t>
            </a:r>
            <a:endParaRPr lang="en-US" sz="1500" dirty="0" smtClean="0"/>
          </a:p>
          <a:p>
            <a:r>
              <a:rPr lang="en-US" sz="1500" dirty="0" smtClean="0"/>
              <a:t>D.Balaji                                         : 19471A05K9</a:t>
            </a:r>
            <a:r>
              <a:rPr lang="en-US" sz="1500" dirty="0" smtClean="0">
                <a:solidFill>
                  <a:srgbClr val="92D050"/>
                </a:solidFill>
                <a:latin typeface="Times New Roman" panose="02020603050405020304" pitchFamily="18" charset="0"/>
                <a:cs typeface="Times New Roman" panose="02020603050405020304" pitchFamily="18" charset="0"/>
              </a:rPr>
              <a:t> </a:t>
            </a:r>
          </a:p>
          <a:p>
            <a:endParaRPr lang="en-US"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e4.PNG"/>
          <p:cNvPicPr>
            <a:picLocks noChangeAspect="1"/>
          </p:cNvPicPr>
          <p:nvPr/>
        </p:nvPicPr>
        <p:blipFill>
          <a:blip r:embed="rId2"/>
          <a:stretch>
            <a:fillRect/>
          </a:stretch>
        </p:blipFill>
        <p:spPr>
          <a:xfrm>
            <a:off x="0" y="209550"/>
            <a:ext cx="9144000" cy="1905000"/>
          </a:xfrm>
          <a:prstGeom prst="rect">
            <a:avLst/>
          </a:prstGeom>
        </p:spPr>
      </p:pic>
      <p:pic>
        <p:nvPicPr>
          <p:cNvPr id="3" name="Picture 2" descr="Capture5.PNG"/>
          <p:cNvPicPr>
            <a:picLocks noChangeAspect="1"/>
          </p:cNvPicPr>
          <p:nvPr/>
        </p:nvPicPr>
        <p:blipFill>
          <a:blip r:embed="rId3"/>
          <a:stretch>
            <a:fillRect/>
          </a:stretch>
        </p:blipFill>
        <p:spPr>
          <a:xfrm>
            <a:off x="0" y="2343150"/>
            <a:ext cx="9144000" cy="2667000"/>
          </a:xfrm>
          <a:prstGeom prst="rect">
            <a:avLst/>
          </a:prstGeom>
        </p:spPr>
      </p:pic>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IMPORTED MODULES</a:t>
            </a:r>
            <a:endParaRPr lang="en-US" dirty="0"/>
          </a:p>
        </p:txBody>
      </p:sp>
      <p:sp>
        <p:nvSpPr>
          <p:cNvPr id="4" name="TextBox 3"/>
          <p:cNvSpPr txBox="1"/>
          <p:nvPr/>
        </p:nvSpPr>
        <p:spPr>
          <a:xfrm>
            <a:off x="152400" y="1123950"/>
            <a:ext cx="8763000" cy="3693319"/>
          </a:xfrm>
          <a:prstGeom prst="rect">
            <a:avLst/>
          </a:prstGeom>
          <a:noFill/>
        </p:spPr>
        <p:txBody>
          <a:bodyPr wrap="square" rtlCol="0">
            <a:spAutoFit/>
          </a:bodyPr>
          <a:lstStyle/>
          <a:p>
            <a:r>
              <a:rPr lang="en-US" dirty="0" smtClean="0"/>
              <a:t>import </a:t>
            </a:r>
            <a:r>
              <a:rPr lang="en-US" dirty="0" err="1" smtClean="0"/>
              <a:t>numpy</a:t>
            </a:r>
            <a:r>
              <a:rPr lang="en-US" dirty="0" smtClean="0"/>
              <a:t> as </a:t>
            </a:r>
            <a:r>
              <a:rPr lang="en-US" dirty="0" err="1" smtClean="0"/>
              <a:t>np</a:t>
            </a:r>
            <a:endParaRPr lang="en-US" dirty="0" smtClean="0"/>
          </a:p>
          <a:p>
            <a:r>
              <a:rPr lang="en-US" dirty="0" smtClean="0"/>
              <a:t>import pandas as pd</a:t>
            </a:r>
          </a:p>
          <a:p>
            <a:r>
              <a:rPr lang="en-US" dirty="0" smtClean="0"/>
              <a:t>import </a:t>
            </a:r>
            <a:r>
              <a:rPr lang="en-US" dirty="0" err="1" smtClean="0"/>
              <a:t>tensorflow</a:t>
            </a:r>
            <a:r>
              <a:rPr lang="en-US" dirty="0" smtClean="0"/>
              <a:t> as </a:t>
            </a:r>
            <a:r>
              <a:rPr lang="en-US" dirty="0" err="1" smtClean="0"/>
              <a:t>tf</a:t>
            </a:r>
            <a:endParaRPr lang="en-US" dirty="0" smtClean="0"/>
          </a:p>
          <a:p>
            <a:r>
              <a:rPr lang="en-US" dirty="0" smtClean="0"/>
              <a:t>import </a:t>
            </a:r>
            <a:r>
              <a:rPr lang="en-US" dirty="0" err="1" smtClean="0"/>
              <a:t>matplotlib.pyplot</a:t>
            </a:r>
            <a:r>
              <a:rPr lang="en-US" dirty="0" smtClean="0"/>
              <a:t> as </a:t>
            </a:r>
            <a:r>
              <a:rPr lang="en-US" dirty="0" err="1" smtClean="0"/>
              <a:t>plt</a:t>
            </a:r>
            <a:endParaRPr lang="en-US" dirty="0" smtClean="0"/>
          </a:p>
          <a:p>
            <a:r>
              <a:rPr lang="en-US" dirty="0" smtClean="0"/>
              <a:t>import </a:t>
            </a:r>
            <a:r>
              <a:rPr lang="en-US" dirty="0" err="1" smtClean="0"/>
              <a:t>seaborn</a:t>
            </a:r>
            <a:r>
              <a:rPr lang="en-US" dirty="0" smtClean="0"/>
              <a:t> as </a:t>
            </a:r>
            <a:r>
              <a:rPr lang="en-US" dirty="0" err="1" smtClean="0"/>
              <a:t>sns</a:t>
            </a:r>
            <a:endParaRPr lang="en-US" dirty="0" smtClean="0"/>
          </a:p>
          <a:p>
            <a:r>
              <a:rPr lang="en-US" dirty="0" smtClean="0"/>
              <a:t>from </a:t>
            </a:r>
            <a:r>
              <a:rPr lang="en-US" dirty="0" err="1" smtClean="0"/>
              <a:t>tensorflow.keras</a:t>
            </a:r>
            <a:r>
              <a:rPr lang="en-US" dirty="0" smtClean="0"/>
              <a:t> import layers</a:t>
            </a:r>
          </a:p>
          <a:p>
            <a:r>
              <a:rPr lang="en-US" dirty="0" smtClean="0"/>
              <a:t>from </a:t>
            </a:r>
            <a:r>
              <a:rPr lang="en-US" dirty="0" err="1" smtClean="0"/>
              <a:t>tensorflow.keras.preprocessing</a:t>
            </a:r>
            <a:r>
              <a:rPr lang="en-US" dirty="0" smtClean="0"/>
              <a:t> import </a:t>
            </a:r>
            <a:r>
              <a:rPr lang="en-US" dirty="0" err="1" smtClean="0"/>
              <a:t>image_dataset_from_directory</a:t>
            </a:r>
            <a:endParaRPr lang="en-US" dirty="0" smtClean="0"/>
          </a:p>
          <a:p>
            <a:r>
              <a:rPr lang="en-US" dirty="0" smtClean="0"/>
              <a:t>from </a:t>
            </a:r>
            <a:r>
              <a:rPr lang="en-US" dirty="0" err="1" smtClean="0"/>
              <a:t>tensorflow.keras</a:t>
            </a:r>
            <a:r>
              <a:rPr lang="en-US" dirty="0" smtClean="0"/>
              <a:t> import Sequential</a:t>
            </a:r>
          </a:p>
          <a:p>
            <a:r>
              <a:rPr lang="en-US" dirty="0" smtClean="0"/>
              <a:t>from tensorflow.keras.applications.mobilenet_v2 import MobileNetV2</a:t>
            </a:r>
          </a:p>
          <a:p>
            <a:r>
              <a:rPr lang="en-US" dirty="0" smtClean="0"/>
              <a:t>from </a:t>
            </a:r>
            <a:r>
              <a:rPr lang="en-US" dirty="0" err="1" smtClean="0"/>
              <a:t>tensorflow.keras.callbacks</a:t>
            </a:r>
            <a:r>
              <a:rPr lang="en-US" dirty="0" smtClean="0"/>
              <a:t> import </a:t>
            </a:r>
            <a:r>
              <a:rPr lang="en-US" dirty="0" err="1" smtClean="0"/>
              <a:t>ModelCheckpoint</a:t>
            </a:r>
            <a:endParaRPr lang="en-US" dirty="0" smtClean="0"/>
          </a:p>
          <a:p>
            <a:endParaRPr lang="en-US" dirty="0" smtClean="0"/>
          </a:p>
          <a:p>
            <a:r>
              <a:rPr lang="en-US" dirty="0" smtClean="0"/>
              <a:t>import warnings</a:t>
            </a:r>
          </a:p>
          <a:p>
            <a:r>
              <a:rPr lang="en-US" dirty="0" err="1" smtClean="0"/>
              <a:t>warnings.filterwarnings</a:t>
            </a:r>
            <a:r>
              <a:rPr lang="en-US" dirty="0" smtClean="0"/>
              <a:t>('ignore')</a:t>
            </a:r>
            <a:endParaRPr lang="en-US" dirty="0"/>
          </a:p>
        </p:txBody>
      </p:sp>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049274"/>
          </a:xfrm>
        </p:spPr>
        <p:txBody>
          <a:bodyPr/>
          <a:lstStyle/>
          <a:p>
            <a:pPr algn="ctr"/>
            <a:r>
              <a:rPr lang="en-US" dirty="0" smtClean="0"/>
              <a:t>CNN algorithm</a:t>
            </a:r>
            <a:endParaRPr lang="en-US" dirty="0"/>
          </a:p>
        </p:txBody>
      </p:sp>
      <p:sp>
        <p:nvSpPr>
          <p:cNvPr id="3" name="TextBox 2"/>
          <p:cNvSpPr txBox="1"/>
          <p:nvPr/>
        </p:nvSpPr>
        <p:spPr>
          <a:xfrm>
            <a:off x="0" y="742950"/>
            <a:ext cx="6934200" cy="4247317"/>
          </a:xfrm>
          <a:prstGeom prst="rect">
            <a:avLst/>
          </a:prstGeom>
          <a:noFill/>
        </p:spPr>
        <p:txBody>
          <a:bodyPr wrap="square" rtlCol="0">
            <a:spAutoFit/>
          </a:bodyPr>
          <a:lstStyle/>
          <a:p>
            <a:r>
              <a:rPr lang="en-US" dirty="0" smtClean="0"/>
              <a:t>inputs = </a:t>
            </a:r>
            <a:r>
              <a:rPr lang="en-US" dirty="0" err="1" smtClean="0"/>
              <a:t>tf.keras.Input</a:t>
            </a:r>
            <a:r>
              <a:rPr lang="en-US" dirty="0" smtClean="0"/>
              <a:t>(shape = IMAGE_SHAPE)</a:t>
            </a:r>
          </a:p>
          <a:p>
            <a:r>
              <a:rPr lang="en-US" dirty="0" smtClean="0"/>
              <a:t>x = augmentor3(inputs)</a:t>
            </a:r>
          </a:p>
          <a:p>
            <a:r>
              <a:rPr lang="en-US" dirty="0" smtClean="0"/>
              <a:t>x = </a:t>
            </a:r>
            <a:r>
              <a:rPr lang="en-US" dirty="0" err="1" smtClean="0"/>
              <a:t>mobile_base</a:t>
            </a:r>
            <a:r>
              <a:rPr lang="en-US" dirty="0" smtClean="0"/>
              <a:t>(x)</a:t>
            </a:r>
          </a:p>
          <a:p>
            <a:r>
              <a:rPr lang="en-US" dirty="0" smtClean="0"/>
              <a:t>x = layers.GlobalAveragePooling2D()(x) </a:t>
            </a:r>
          </a:p>
          <a:p>
            <a:r>
              <a:rPr lang="en-US" dirty="0" smtClean="0"/>
              <a:t>x = </a:t>
            </a:r>
            <a:r>
              <a:rPr lang="en-US" dirty="0" err="1" smtClean="0"/>
              <a:t>layers.BatchNormalization</a:t>
            </a:r>
            <a:r>
              <a:rPr lang="en-US" dirty="0" smtClean="0"/>
              <a:t>()(x)</a:t>
            </a:r>
          </a:p>
          <a:p>
            <a:r>
              <a:rPr lang="en-US" dirty="0" smtClean="0"/>
              <a:t>x = </a:t>
            </a:r>
            <a:r>
              <a:rPr lang="en-US" dirty="0" err="1" smtClean="0"/>
              <a:t>layers.ReLU</a:t>
            </a:r>
            <a:r>
              <a:rPr lang="en-US" dirty="0" smtClean="0"/>
              <a:t>()(x)</a:t>
            </a:r>
          </a:p>
          <a:p>
            <a:r>
              <a:rPr lang="en-US" dirty="0" smtClean="0"/>
              <a:t>x = </a:t>
            </a:r>
            <a:r>
              <a:rPr lang="en-US" dirty="0" err="1" smtClean="0"/>
              <a:t>layers.Dropout</a:t>
            </a:r>
            <a:r>
              <a:rPr lang="en-US" dirty="0" smtClean="0"/>
              <a:t>(0.25)(x)</a:t>
            </a:r>
          </a:p>
          <a:p>
            <a:r>
              <a:rPr lang="en-US" dirty="0" smtClean="0"/>
              <a:t>x = </a:t>
            </a:r>
            <a:r>
              <a:rPr lang="en-US" dirty="0" err="1" smtClean="0"/>
              <a:t>layers.Dense</a:t>
            </a:r>
            <a:r>
              <a:rPr lang="en-US" dirty="0" smtClean="0"/>
              <a:t>(1500)(x) </a:t>
            </a:r>
          </a:p>
          <a:p>
            <a:r>
              <a:rPr lang="en-US" dirty="0" smtClean="0"/>
              <a:t>x = </a:t>
            </a:r>
            <a:r>
              <a:rPr lang="en-US" dirty="0" err="1" smtClean="0"/>
              <a:t>layers.BatchNormalization</a:t>
            </a:r>
            <a:r>
              <a:rPr lang="en-US" dirty="0" smtClean="0"/>
              <a:t>()(x)</a:t>
            </a:r>
          </a:p>
          <a:p>
            <a:r>
              <a:rPr lang="en-US" dirty="0" smtClean="0"/>
              <a:t>x = </a:t>
            </a:r>
            <a:r>
              <a:rPr lang="en-US" dirty="0" err="1" smtClean="0"/>
              <a:t>layers.ReLU</a:t>
            </a:r>
            <a:r>
              <a:rPr lang="en-US" dirty="0" smtClean="0"/>
              <a:t>()(x)</a:t>
            </a:r>
          </a:p>
          <a:p>
            <a:r>
              <a:rPr lang="en-US" dirty="0" smtClean="0"/>
              <a:t>x = </a:t>
            </a:r>
            <a:r>
              <a:rPr lang="en-US" dirty="0" err="1" smtClean="0"/>
              <a:t>layers.Dropout</a:t>
            </a:r>
            <a:r>
              <a:rPr lang="en-US" dirty="0" smtClean="0"/>
              <a:t>(0.25)(x)</a:t>
            </a:r>
          </a:p>
          <a:p>
            <a:r>
              <a:rPr lang="en-US" dirty="0" smtClean="0"/>
              <a:t>x = </a:t>
            </a:r>
            <a:r>
              <a:rPr lang="en-US" dirty="0" err="1" smtClean="0"/>
              <a:t>layers.Dense</a:t>
            </a:r>
            <a:r>
              <a:rPr lang="en-US" dirty="0" smtClean="0"/>
              <a:t>(1200)(x) </a:t>
            </a:r>
          </a:p>
          <a:p>
            <a:r>
              <a:rPr lang="en-US" dirty="0" smtClean="0"/>
              <a:t>x = </a:t>
            </a:r>
            <a:r>
              <a:rPr lang="en-US" dirty="0" err="1" smtClean="0"/>
              <a:t>layers.BatchNormalization</a:t>
            </a:r>
            <a:r>
              <a:rPr lang="en-US" dirty="0" smtClean="0"/>
              <a:t>()(x)</a:t>
            </a:r>
          </a:p>
          <a:p>
            <a:r>
              <a:rPr lang="en-US" dirty="0" smtClean="0"/>
              <a:t>x = </a:t>
            </a:r>
            <a:r>
              <a:rPr lang="en-US" dirty="0" err="1" smtClean="0"/>
              <a:t>layers.ReLU</a:t>
            </a:r>
            <a:r>
              <a:rPr lang="en-US" dirty="0" smtClean="0"/>
              <a:t>()(x)</a:t>
            </a:r>
          </a:p>
          <a:p>
            <a:endParaRPr lang="en-US" dirty="0" smtClean="0"/>
          </a:p>
        </p:txBody>
      </p:sp>
      <p:sp>
        <p:nvSpPr>
          <p:cNvPr id="5" name="Rectangle 4"/>
          <p:cNvSpPr/>
          <p:nvPr/>
        </p:nvSpPr>
        <p:spPr>
          <a:xfrm>
            <a:off x="5181600" y="819150"/>
            <a:ext cx="4267200" cy="3416320"/>
          </a:xfrm>
          <a:prstGeom prst="rect">
            <a:avLst/>
          </a:prstGeom>
        </p:spPr>
        <p:txBody>
          <a:bodyPr wrap="square">
            <a:spAutoFit/>
          </a:bodyPr>
          <a:lstStyle/>
          <a:p>
            <a:r>
              <a:rPr lang="en-US" dirty="0" smtClean="0"/>
              <a:t>x = </a:t>
            </a:r>
            <a:r>
              <a:rPr lang="en-US" dirty="0" err="1" smtClean="0"/>
              <a:t>layers.Dropout</a:t>
            </a:r>
            <a:r>
              <a:rPr lang="en-US" dirty="0" smtClean="0"/>
              <a:t>(0.25)(x)</a:t>
            </a:r>
          </a:p>
          <a:p>
            <a:r>
              <a:rPr lang="en-US" dirty="0" smtClean="0"/>
              <a:t>x = </a:t>
            </a:r>
            <a:r>
              <a:rPr lang="en-US" dirty="0" err="1" smtClean="0"/>
              <a:t>layers.Dense</a:t>
            </a:r>
            <a:r>
              <a:rPr lang="en-US" dirty="0" smtClean="0"/>
              <a:t>(900)(x) </a:t>
            </a:r>
          </a:p>
          <a:p>
            <a:r>
              <a:rPr lang="en-US" dirty="0" smtClean="0"/>
              <a:t>x = </a:t>
            </a:r>
            <a:r>
              <a:rPr lang="en-US" dirty="0" err="1" smtClean="0"/>
              <a:t>layers.BatchNormalization</a:t>
            </a:r>
            <a:r>
              <a:rPr lang="en-US" dirty="0" smtClean="0"/>
              <a:t>()(x)</a:t>
            </a:r>
          </a:p>
          <a:p>
            <a:r>
              <a:rPr lang="en-US" dirty="0" smtClean="0"/>
              <a:t>x = </a:t>
            </a:r>
            <a:r>
              <a:rPr lang="en-US" dirty="0" err="1" smtClean="0"/>
              <a:t>layers.ReLU</a:t>
            </a:r>
            <a:r>
              <a:rPr lang="en-US" dirty="0" smtClean="0"/>
              <a:t>()(x)</a:t>
            </a:r>
          </a:p>
          <a:p>
            <a:r>
              <a:rPr lang="en-US" dirty="0" smtClean="0"/>
              <a:t>x = </a:t>
            </a:r>
            <a:r>
              <a:rPr lang="en-US" dirty="0" err="1" smtClean="0"/>
              <a:t>layers.Dropout</a:t>
            </a:r>
            <a:r>
              <a:rPr lang="en-US" dirty="0" smtClean="0"/>
              <a:t>(0.25)(x)</a:t>
            </a:r>
          </a:p>
          <a:p>
            <a:r>
              <a:rPr lang="en-US" dirty="0" smtClean="0"/>
              <a:t>outputs = </a:t>
            </a:r>
            <a:r>
              <a:rPr lang="en-US" dirty="0" err="1" smtClean="0"/>
              <a:t>layers.Dense</a:t>
            </a:r>
            <a:r>
              <a:rPr lang="en-US" dirty="0" smtClean="0"/>
              <a:t>(450, activation='</a:t>
            </a:r>
            <a:r>
              <a:rPr lang="en-US" dirty="0" err="1" smtClean="0"/>
              <a:t>softmax</a:t>
            </a:r>
            <a:r>
              <a:rPr lang="en-US" dirty="0" smtClean="0"/>
              <a:t>')(x) </a:t>
            </a:r>
          </a:p>
          <a:p>
            <a:r>
              <a:rPr lang="en-US" dirty="0" smtClean="0"/>
              <a:t>        </a:t>
            </a:r>
          </a:p>
          <a:p>
            <a:r>
              <a:rPr lang="en-US" dirty="0" smtClean="0"/>
              <a:t>model = </a:t>
            </a:r>
            <a:r>
              <a:rPr lang="en-US" dirty="0" err="1" smtClean="0"/>
              <a:t>tf.keras.Model</a:t>
            </a:r>
            <a:r>
              <a:rPr lang="en-US" dirty="0" smtClean="0"/>
              <a:t>(inputs, outputs)</a:t>
            </a:r>
          </a:p>
          <a:p>
            <a:endParaRPr lang="en-US" dirty="0" smtClean="0"/>
          </a:p>
          <a:p>
            <a:r>
              <a:rPr lang="en-US" dirty="0" err="1" smtClean="0"/>
              <a:t>model.summary</a:t>
            </a:r>
            <a:r>
              <a:rPr lang="en-US" dirty="0" smtClean="0"/>
              <a:t>()</a:t>
            </a:r>
            <a:endParaRPr lang="en-US" dirty="0"/>
          </a:p>
        </p:txBody>
      </p:sp>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0"/>
            <a:ext cx="2260555" cy="369332"/>
          </a:xfrm>
          <a:prstGeom prst="rect">
            <a:avLst/>
          </a:prstGeom>
          <a:noFill/>
        </p:spPr>
        <p:txBody>
          <a:bodyPr wrap="none" rtlCol="0">
            <a:spAutoFit/>
          </a:bodyPr>
          <a:lstStyle/>
          <a:p>
            <a:r>
              <a:rPr lang="en-US" b="1" dirty="0" smtClean="0"/>
              <a:t>Training the model</a:t>
            </a:r>
            <a:endParaRPr lang="en-US" b="1" dirty="0"/>
          </a:p>
        </p:txBody>
      </p:sp>
      <p:sp>
        <p:nvSpPr>
          <p:cNvPr id="3" name="TextBox 2"/>
          <p:cNvSpPr txBox="1"/>
          <p:nvPr/>
        </p:nvSpPr>
        <p:spPr>
          <a:xfrm>
            <a:off x="304800" y="361950"/>
            <a:ext cx="8209299" cy="3416320"/>
          </a:xfrm>
          <a:prstGeom prst="rect">
            <a:avLst/>
          </a:prstGeom>
          <a:noFill/>
        </p:spPr>
        <p:txBody>
          <a:bodyPr wrap="square" rtlCol="0">
            <a:spAutoFit/>
          </a:bodyPr>
          <a:lstStyle/>
          <a:p>
            <a:r>
              <a:rPr lang="en-US" dirty="0" smtClean="0"/>
              <a:t>optimizer_1 = </a:t>
            </a:r>
            <a:r>
              <a:rPr lang="en-US" dirty="0" err="1" smtClean="0"/>
              <a:t>tf.keras.optimizers.Adam</a:t>
            </a:r>
            <a:r>
              <a:rPr lang="en-US" dirty="0" smtClean="0"/>
              <a:t>(</a:t>
            </a:r>
            <a:r>
              <a:rPr lang="en-US" dirty="0" err="1" smtClean="0"/>
              <a:t>learning_rate</a:t>
            </a:r>
            <a:r>
              <a:rPr lang="en-US" dirty="0" smtClean="0"/>
              <a:t> = LEARNING_RATE)</a:t>
            </a:r>
          </a:p>
          <a:p>
            <a:r>
              <a:rPr lang="en-US" dirty="0" smtClean="0"/>
              <a:t>loss = </a:t>
            </a:r>
            <a:r>
              <a:rPr lang="en-US" dirty="0" err="1" smtClean="0"/>
              <a:t>tf.keras.losses.CategoricalCrossentropy</a:t>
            </a:r>
            <a:r>
              <a:rPr lang="en-US" dirty="0" smtClean="0"/>
              <a:t>(</a:t>
            </a:r>
            <a:r>
              <a:rPr lang="en-US" dirty="0" err="1" smtClean="0"/>
              <a:t>from_logits</a:t>
            </a:r>
            <a:r>
              <a:rPr lang="en-US" dirty="0" smtClean="0"/>
              <a:t>=False)</a:t>
            </a:r>
          </a:p>
          <a:p>
            <a:r>
              <a:rPr lang="en-US" dirty="0" err="1" smtClean="0"/>
              <a:t>model_checkpoint</a:t>
            </a:r>
            <a:r>
              <a:rPr lang="en-US" dirty="0" smtClean="0"/>
              <a:t> = </a:t>
            </a:r>
            <a:r>
              <a:rPr lang="en-US" dirty="0" err="1" smtClean="0"/>
              <a:t>ModelCheckpoint</a:t>
            </a:r>
            <a:r>
              <a:rPr lang="en-US" dirty="0" smtClean="0"/>
              <a:t>(MODEL_CHECKPOINT_FILEPATH,</a:t>
            </a:r>
          </a:p>
          <a:p>
            <a:r>
              <a:rPr lang="en-US" dirty="0" smtClean="0"/>
              <a:t>                                   monitor='</a:t>
            </a:r>
            <a:r>
              <a:rPr lang="en-US" dirty="0" err="1" smtClean="0"/>
              <a:t>val_accuracy</a:t>
            </a:r>
            <a:r>
              <a:rPr lang="en-US" dirty="0" smtClean="0"/>
              <a:t>',</a:t>
            </a:r>
          </a:p>
          <a:p>
            <a:r>
              <a:rPr lang="en-US" dirty="0" smtClean="0"/>
              <a:t>                                   </a:t>
            </a:r>
            <a:r>
              <a:rPr lang="en-US" dirty="0" err="1" smtClean="0"/>
              <a:t>save_best_only</a:t>
            </a:r>
            <a:r>
              <a:rPr lang="en-US" dirty="0" smtClean="0"/>
              <a:t>=True,</a:t>
            </a:r>
          </a:p>
          <a:p>
            <a:r>
              <a:rPr lang="en-US" dirty="0" smtClean="0"/>
              <a:t>                                   </a:t>
            </a:r>
            <a:r>
              <a:rPr lang="en-US" dirty="0" err="1" smtClean="0"/>
              <a:t>save_weights_only</a:t>
            </a:r>
            <a:r>
              <a:rPr lang="en-US" dirty="0" smtClean="0"/>
              <a:t>=True,</a:t>
            </a:r>
          </a:p>
          <a:p>
            <a:r>
              <a:rPr lang="en-US" dirty="0" smtClean="0"/>
              <a:t>                                   verbose=1,</a:t>
            </a:r>
          </a:p>
          <a:p>
            <a:r>
              <a:rPr lang="en-US" dirty="0" smtClean="0"/>
              <a:t>                                   mode = 'max')</a:t>
            </a:r>
          </a:p>
          <a:p>
            <a:r>
              <a:rPr lang="en-US" dirty="0" smtClean="0"/>
              <a:t>callbacks = [</a:t>
            </a:r>
            <a:r>
              <a:rPr lang="en-US" dirty="0" err="1" smtClean="0"/>
              <a:t>model_checkpoint</a:t>
            </a:r>
            <a:r>
              <a:rPr lang="en-US" dirty="0" smtClean="0"/>
              <a:t>]</a:t>
            </a:r>
          </a:p>
          <a:p>
            <a:r>
              <a:rPr lang="en-US" dirty="0" err="1" smtClean="0"/>
              <a:t>model.compile</a:t>
            </a:r>
            <a:r>
              <a:rPr lang="en-US" dirty="0" smtClean="0"/>
              <a:t>(optimizer = optimizer_1,</a:t>
            </a:r>
          </a:p>
          <a:p>
            <a:r>
              <a:rPr lang="en-US" dirty="0" smtClean="0"/>
              <a:t>              loss = loss,</a:t>
            </a:r>
          </a:p>
          <a:p>
            <a:r>
              <a:rPr lang="en-US" dirty="0" smtClean="0"/>
              <a:t>              metrics=['accuracy'])</a:t>
            </a:r>
            <a:endParaRPr lang="en-US" dirty="0"/>
          </a:p>
        </p:txBody>
      </p:sp>
      <p:sp>
        <p:nvSpPr>
          <p:cNvPr id="5" name="TextBox 4"/>
          <p:cNvSpPr txBox="1"/>
          <p:nvPr/>
        </p:nvSpPr>
        <p:spPr>
          <a:xfrm>
            <a:off x="381000" y="3714750"/>
            <a:ext cx="4685898" cy="1200329"/>
          </a:xfrm>
          <a:prstGeom prst="rect">
            <a:avLst/>
          </a:prstGeom>
          <a:noFill/>
        </p:spPr>
        <p:txBody>
          <a:bodyPr wrap="none" rtlCol="0">
            <a:spAutoFit/>
          </a:bodyPr>
          <a:lstStyle/>
          <a:p>
            <a:r>
              <a:rPr lang="en-US" dirty="0" smtClean="0"/>
              <a:t>history = model.fit(train, </a:t>
            </a:r>
          </a:p>
          <a:p>
            <a:r>
              <a:rPr lang="en-US" dirty="0" smtClean="0"/>
              <a:t>                    </a:t>
            </a:r>
            <a:r>
              <a:rPr lang="en-US" dirty="0" err="1" smtClean="0"/>
              <a:t>validation_data</a:t>
            </a:r>
            <a:r>
              <a:rPr lang="en-US" dirty="0" smtClean="0"/>
              <a:t>=valid, </a:t>
            </a:r>
          </a:p>
          <a:p>
            <a:r>
              <a:rPr lang="en-US" dirty="0" smtClean="0"/>
              <a:t>                    epochs=ROUND_1_EPOCHS, </a:t>
            </a:r>
          </a:p>
          <a:p>
            <a:r>
              <a:rPr lang="en-US" dirty="0" smtClean="0"/>
              <a:t>                    callbacks = callbacks)</a:t>
            </a:r>
            <a:endParaRPr lang="en-US" dirty="0"/>
          </a:p>
        </p:txBody>
      </p:sp>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Testing and Accuracy</a:t>
            </a:r>
            <a:endParaRPr lang="en-US" dirty="0"/>
          </a:p>
        </p:txBody>
      </p:sp>
      <p:pic>
        <p:nvPicPr>
          <p:cNvPr id="4" name="Picture 3" descr="WhatsApp Image 2023-02-24 at 10.01.48 PM.jpeg"/>
          <p:cNvPicPr>
            <a:picLocks noChangeAspect="1"/>
          </p:cNvPicPr>
          <p:nvPr/>
        </p:nvPicPr>
        <p:blipFill>
          <a:blip r:embed="rId2"/>
          <a:stretch>
            <a:fillRect/>
          </a:stretch>
        </p:blipFill>
        <p:spPr>
          <a:xfrm>
            <a:off x="381000" y="1047750"/>
            <a:ext cx="2362200" cy="2316480"/>
          </a:xfrm>
          <a:prstGeom prst="rect">
            <a:avLst/>
          </a:prstGeom>
        </p:spPr>
      </p:pic>
      <p:sp>
        <p:nvSpPr>
          <p:cNvPr id="5" name="TextBox 4"/>
          <p:cNvSpPr txBox="1"/>
          <p:nvPr/>
        </p:nvSpPr>
        <p:spPr>
          <a:xfrm>
            <a:off x="304800" y="3638550"/>
            <a:ext cx="3308919" cy="923330"/>
          </a:xfrm>
          <a:prstGeom prst="rect">
            <a:avLst/>
          </a:prstGeom>
          <a:noFill/>
        </p:spPr>
        <p:txBody>
          <a:bodyPr wrap="none" rtlCol="0">
            <a:spAutoFit/>
          </a:bodyPr>
          <a:lstStyle/>
          <a:p>
            <a:r>
              <a:rPr lang="en-US" dirty="0" smtClean="0"/>
              <a:t>Accuracy in base paper</a:t>
            </a:r>
          </a:p>
          <a:p>
            <a:r>
              <a:rPr lang="en-US" dirty="0" smtClean="0"/>
              <a:t>Validation accuracy:95.37%</a:t>
            </a:r>
          </a:p>
          <a:p>
            <a:r>
              <a:rPr lang="en-US" dirty="0" smtClean="0"/>
              <a:t>Testing accuracy      :96.11%</a:t>
            </a:r>
            <a:endParaRPr lang="en-US" dirty="0"/>
          </a:p>
        </p:txBody>
      </p:sp>
      <p:pic>
        <p:nvPicPr>
          <p:cNvPr id="6" name="Picture 5" descr="Capture6.PNG"/>
          <p:cNvPicPr>
            <a:picLocks noChangeAspect="1"/>
          </p:cNvPicPr>
          <p:nvPr/>
        </p:nvPicPr>
        <p:blipFill>
          <a:blip r:embed="rId3"/>
          <a:stretch>
            <a:fillRect/>
          </a:stretch>
        </p:blipFill>
        <p:spPr>
          <a:xfrm>
            <a:off x="3352800" y="1047750"/>
            <a:ext cx="5638800" cy="2339543"/>
          </a:xfrm>
          <a:prstGeom prst="rect">
            <a:avLst/>
          </a:prstGeom>
        </p:spPr>
      </p:pic>
      <p:sp>
        <p:nvSpPr>
          <p:cNvPr id="7" name="TextBox 6"/>
          <p:cNvSpPr txBox="1"/>
          <p:nvPr/>
        </p:nvSpPr>
        <p:spPr>
          <a:xfrm>
            <a:off x="4419600" y="3638550"/>
            <a:ext cx="3308919" cy="1200329"/>
          </a:xfrm>
          <a:prstGeom prst="rect">
            <a:avLst/>
          </a:prstGeom>
          <a:noFill/>
        </p:spPr>
        <p:txBody>
          <a:bodyPr wrap="none" rtlCol="0">
            <a:spAutoFit/>
          </a:bodyPr>
          <a:lstStyle/>
          <a:p>
            <a:r>
              <a:rPr lang="en-US" dirty="0" smtClean="0"/>
              <a:t>Accuracy of my project</a:t>
            </a:r>
          </a:p>
          <a:p>
            <a:r>
              <a:rPr lang="en-US" dirty="0" smtClean="0"/>
              <a:t>Validation accuracy:98.31%</a:t>
            </a:r>
          </a:p>
          <a:p>
            <a:r>
              <a:rPr lang="en-US" dirty="0" smtClean="0"/>
              <a:t>Testing accuracy      :99.11%</a:t>
            </a:r>
          </a:p>
          <a:p>
            <a:endParaRPr lang="en-US" dirty="0"/>
          </a:p>
        </p:txBody>
      </p:sp>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Project Screenshots</a:t>
            </a:r>
            <a:endParaRPr lang="en-US" dirty="0"/>
          </a:p>
        </p:txBody>
      </p:sp>
      <p:pic>
        <p:nvPicPr>
          <p:cNvPr id="3" name="Picture 2" descr="WhatsApp Image 2023-02-25 at 2.44.01 PM.jpeg"/>
          <p:cNvPicPr>
            <a:picLocks noChangeAspect="1"/>
          </p:cNvPicPr>
          <p:nvPr/>
        </p:nvPicPr>
        <p:blipFill>
          <a:blip r:embed="rId2"/>
          <a:stretch>
            <a:fillRect/>
          </a:stretch>
        </p:blipFill>
        <p:spPr>
          <a:xfrm>
            <a:off x="990600" y="1123950"/>
            <a:ext cx="7543800" cy="3657600"/>
          </a:xfrm>
          <a:prstGeom prst="rect">
            <a:avLst/>
          </a:prstGeom>
        </p:spPr>
      </p:pic>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2-25 at 2.44.01 PM (1).jpeg"/>
          <p:cNvPicPr>
            <a:picLocks noChangeAspect="1"/>
          </p:cNvPicPr>
          <p:nvPr/>
        </p:nvPicPr>
        <p:blipFill>
          <a:blip r:embed="rId2"/>
          <a:stretch>
            <a:fillRect/>
          </a:stretch>
        </p:blipFill>
        <p:spPr>
          <a:xfrm>
            <a:off x="228600" y="209550"/>
            <a:ext cx="8686800" cy="4724400"/>
          </a:xfrm>
          <a:prstGeom prst="rect">
            <a:avLst/>
          </a:prstGeom>
        </p:spPr>
      </p:pic>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2-25 at 2.44.01 PM (1).jpeg"/>
          <p:cNvPicPr>
            <a:picLocks noChangeAspect="1"/>
          </p:cNvPicPr>
          <p:nvPr/>
        </p:nvPicPr>
        <p:blipFill>
          <a:blip r:embed="rId2"/>
          <a:stretch>
            <a:fillRect/>
          </a:stretch>
        </p:blipFill>
        <p:spPr>
          <a:xfrm>
            <a:off x="838200" y="514350"/>
            <a:ext cx="7543800" cy="4243388"/>
          </a:xfrm>
          <a:prstGeom prst="rect">
            <a:avLst/>
          </a:prstGeom>
        </p:spPr>
      </p:pic>
      <p:pic>
        <p:nvPicPr>
          <p:cNvPr id="3" name="Picture 2" descr="3.jpg"/>
          <p:cNvPicPr>
            <a:picLocks noChangeAspect="1"/>
          </p:cNvPicPr>
          <p:nvPr/>
        </p:nvPicPr>
        <p:blipFill>
          <a:blip r:embed="rId3"/>
          <a:stretch>
            <a:fillRect/>
          </a:stretch>
        </p:blipFill>
        <p:spPr>
          <a:xfrm>
            <a:off x="3276600" y="2952750"/>
            <a:ext cx="1600200" cy="1156274"/>
          </a:xfrm>
          <a:prstGeom prst="rect">
            <a:avLst/>
          </a:prstGeom>
        </p:spPr>
      </p:pic>
      <p:sp>
        <p:nvSpPr>
          <p:cNvPr id="4" name="TextBox 3"/>
          <p:cNvSpPr txBox="1"/>
          <p:nvPr/>
        </p:nvSpPr>
        <p:spPr>
          <a:xfrm>
            <a:off x="5257800" y="3409950"/>
            <a:ext cx="2187397" cy="230832"/>
          </a:xfrm>
          <a:prstGeom prst="rect">
            <a:avLst/>
          </a:prstGeom>
          <a:noFill/>
        </p:spPr>
        <p:txBody>
          <a:bodyPr wrap="square" rtlCol="0">
            <a:spAutoFit/>
          </a:bodyPr>
          <a:lstStyle/>
          <a:p>
            <a:r>
              <a:rPr lang="en-US" sz="900" dirty="0" smtClean="0">
                <a:latin typeface="Corbel" pitchFamily="34" charset="0"/>
              </a:rPr>
              <a:t>AFRICAN </a:t>
            </a:r>
            <a:r>
              <a:rPr lang="en-US" sz="900" dirty="0" smtClean="0">
                <a:latin typeface="Corbel" pitchFamily="34" charset="0"/>
              </a:rPr>
              <a:t>CROWNED CRANE</a:t>
            </a:r>
            <a:endParaRPr lang="en-US" sz="900" dirty="0">
              <a:latin typeface="Corbel" pitchFamily="34" charset="0"/>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smtClean="0">
                <a:solidFill>
                  <a:schemeClr val="accent1"/>
                </a:solidFill>
                <a:effectLst>
                  <a:outerShdw blurRad="38100" dist="38100" dir="2700000" algn="tl">
                    <a:srgbClr val="000000">
                      <a:alpha val="43137"/>
                    </a:srgbClr>
                  </a:outerShdw>
                </a:effectLst>
                <a:cs typeface="Times New Roman" panose="02020603050405020304" pitchFamily="18" charset="0"/>
              </a:rPr>
              <a:t>CONCLUSION</a:t>
            </a:r>
            <a:endParaRPr lang="en-US" sz="2400" dirty="0">
              <a:solidFill>
                <a:schemeClr val="accent1"/>
              </a:solidFill>
              <a:effectLst>
                <a:outerShdw blurRad="38100" dist="38100" dir="2700000" algn="tl">
                  <a:srgbClr val="000000">
                    <a:alpha val="43137"/>
                  </a:srgbClr>
                </a:outerShdw>
              </a:effectLst>
            </a:endParaRPr>
          </a:p>
        </p:txBody>
      </p:sp>
      <p:sp>
        <p:nvSpPr>
          <p:cNvPr id="3" name="TextBox 2"/>
          <p:cNvSpPr txBox="1"/>
          <p:nvPr/>
        </p:nvSpPr>
        <p:spPr>
          <a:xfrm>
            <a:off x="0" y="1047750"/>
            <a:ext cx="9144000" cy="2308324"/>
          </a:xfrm>
          <a:prstGeom prst="rect">
            <a:avLst/>
          </a:prstGeom>
          <a:noFill/>
        </p:spPr>
        <p:txBody>
          <a:bodyPr wrap="square" rtlCol="0">
            <a:spAutoFit/>
          </a:bodyPr>
          <a:lstStyle/>
          <a:p>
            <a:pPr marL="342900" indent="-342900" algn="just">
              <a:buFont typeface="Wingdings" pitchFamily="2" charset="2"/>
              <a:buChar char="Ø"/>
            </a:pPr>
            <a:r>
              <a:rPr lang="en-US" dirty="0" smtClean="0"/>
              <a:t>Bird </a:t>
            </a:r>
            <a:r>
              <a:rPr lang="en-US" dirty="0"/>
              <a:t>image retrieval and recognition is a challenging problem that requires the development of robust and accurate algorithms, as well as large datasets of annotated images. The recent progress made in deep learning, especially in CNNs, has led to significant advances in this field, and these techniques are now being used to build large datasets of birds</a:t>
            </a:r>
            <a:r>
              <a:rPr lang="en-US" dirty="0" smtClean="0"/>
              <a:t>.</a:t>
            </a:r>
          </a:p>
          <a:p>
            <a:pPr marL="342900" indent="-342900" algn="just">
              <a:buFont typeface="Wingdings" pitchFamily="2" charset="2"/>
              <a:buChar char="Ø"/>
            </a:pPr>
            <a:r>
              <a:rPr lang="en-US" dirty="0"/>
              <a:t>Future research will likely focus on further improving the accuracy of these algorithms and developing more effective ways to collect and annotate large datasets of bird images.</a:t>
            </a:r>
          </a:p>
        </p:txBody>
      </p:sp>
    </p:spTree>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09750"/>
            <a:ext cx="9144000" cy="1323439"/>
          </a:xfrm>
          <a:prstGeom prst="rect">
            <a:avLst/>
          </a:prstGeom>
          <a:noFill/>
        </p:spPr>
        <p:txBody>
          <a:bodyPr wrap="square" rtlCol="0">
            <a:spAutoFit/>
          </a:bodyPr>
          <a:lstStyle/>
          <a:p>
            <a:pPr algn="ctr"/>
            <a:r>
              <a:rPr lang="en-IN" sz="8000" dirty="0" smtClean="0">
                <a:latin typeface="Times New Roman" panose="02020603050405020304" pitchFamily="18" charset="0"/>
                <a:cs typeface="Times New Roman" panose="02020603050405020304" pitchFamily="18" charset="0"/>
              </a:rPr>
              <a:t>THANK YOU</a:t>
            </a:r>
            <a:endParaRPr lang="en-US" sz="8000" dirty="0"/>
          </a:p>
        </p:txBody>
      </p:sp>
    </p:spTree>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smtClean="0">
                <a:solidFill>
                  <a:schemeClr val="accent1"/>
                </a:solidFill>
                <a:effectLst>
                  <a:outerShdw blurRad="38100" dist="38100" dir="2700000" algn="tl">
                    <a:srgbClr val="000000">
                      <a:alpha val="43137"/>
                    </a:srgbClr>
                  </a:outerShdw>
                </a:effectLst>
                <a:cs typeface="Times New Roman" panose="02020603050405020304" pitchFamily="18" charset="0"/>
              </a:rPr>
              <a:t>ABSTRACT</a:t>
            </a:r>
            <a:endParaRPr lang="en-US" sz="2400" dirty="0">
              <a:solidFill>
                <a:schemeClr val="accent1"/>
              </a:solidFill>
              <a:effectLst>
                <a:outerShdw blurRad="38100" dist="38100" dir="2700000" algn="tl">
                  <a:srgbClr val="000000">
                    <a:alpha val="43137"/>
                  </a:srgbClr>
                </a:outerShdw>
              </a:effectLst>
            </a:endParaRPr>
          </a:p>
        </p:txBody>
      </p:sp>
      <p:sp>
        <p:nvSpPr>
          <p:cNvPr id="3" name="TextBox 2"/>
          <p:cNvSpPr txBox="1"/>
          <p:nvPr/>
        </p:nvSpPr>
        <p:spPr>
          <a:xfrm>
            <a:off x="0" y="1085851"/>
            <a:ext cx="8534400" cy="4016484"/>
          </a:xfrm>
          <a:prstGeom prst="rect">
            <a:avLst/>
          </a:prstGeom>
          <a:noFill/>
        </p:spPr>
        <p:txBody>
          <a:bodyPr wrap="square" rtlCol="0">
            <a:spAutoFit/>
          </a:bodyPr>
          <a:lstStyle/>
          <a:p>
            <a:pPr marL="342900" indent="-342900" algn="just">
              <a:buFont typeface="Wingdings" pitchFamily="2" charset="2"/>
              <a:buChar char="Ø"/>
            </a:pPr>
            <a:r>
              <a:rPr lang="en-US" sz="1500" dirty="0" smtClean="0"/>
              <a:t>Birdwatching is a common hobby but to identify their species requires the      assistance of bird books. To provide birdwatchers a handy tool to admire the beauty of birds, we developed a deep learning platform to assist users in recognizing 27 species of birds endemic to Taiwan using a mobile app named the Internet of Birds (IoB).</a:t>
            </a:r>
          </a:p>
          <a:p>
            <a:pPr marL="342900" indent="-342900" algn="just">
              <a:buFont typeface="Wingdings" pitchFamily="2" charset="2"/>
              <a:buChar char="Ø"/>
            </a:pPr>
            <a:r>
              <a:rPr lang="en-US" sz="1500" dirty="0" smtClean="0"/>
              <a:t>Bird images were learned by a convolutional neural network (CNN) to localize prominent features in the images.</a:t>
            </a:r>
          </a:p>
          <a:p>
            <a:pPr marL="342900" indent="-342900" algn="just">
              <a:buFont typeface="Wingdings" pitchFamily="2" charset="2"/>
              <a:buChar char="Ø"/>
            </a:pPr>
            <a:r>
              <a:rPr lang="en-US" sz="1500" dirty="0" smtClean="0"/>
              <a:t>First, we established and generated a bounded region of interest to refine     the shapes and colors of the object granularities and subsequently balanced the distribution of bird species.</a:t>
            </a:r>
          </a:p>
          <a:p>
            <a:pPr marL="342900" indent="-342900" algn="just">
              <a:buFont typeface="Wingdings" pitchFamily="2" charset="2"/>
              <a:buChar char="Ø"/>
            </a:pPr>
            <a:r>
              <a:rPr lang="en-US" sz="1500" dirty="0" smtClean="0"/>
              <a:t>Then, a skip connection method was used to linearly combine the outputs of the previous and current layers to improve feature extraction. Finally, we applied the softmax function to obtain a probability distribution of bird features.</a:t>
            </a:r>
          </a:p>
          <a:p>
            <a:pPr marL="342900" indent="-342900" algn="just">
              <a:buFont typeface="Wingdings" pitchFamily="2" charset="2"/>
              <a:buChar char="Ø"/>
            </a:pPr>
            <a:r>
              <a:rPr lang="en-US" sz="1500" dirty="0" smtClean="0"/>
              <a:t>The proposed CNN model with skip connections achieved higher accuracy of 99.00 % compared with the 93.98% from a CNN and 89.00% from the SVM for the training images. </a:t>
            </a:r>
          </a:p>
          <a:p>
            <a:endParaRPr lang="en-US" sz="1500" dirty="0"/>
          </a:p>
        </p:txBody>
      </p:sp>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E9A4B84-893D-4F15-8F57-C5F541866A3E}"/>
              </a:ext>
            </a:extLst>
          </p:cNvPr>
          <p:cNvSpPr txBox="1"/>
          <p:nvPr/>
        </p:nvSpPr>
        <p:spPr>
          <a:xfrm>
            <a:off x="2" y="171451"/>
            <a:ext cx="10273553" cy="1123384"/>
          </a:xfrm>
          <a:prstGeom prst="rect">
            <a:avLst/>
          </a:prstGeom>
          <a:noFill/>
        </p:spPr>
        <p:txBody>
          <a:bodyPr wrap="square" rtlCol="0">
            <a:spAutoFit/>
          </a:bodyPr>
          <a:lstStyle/>
          <a:p>
            <a:r>
              <a:rPr lang="en-IN" sz="2400" dirty="0">
                <a:solidFill>
                  <a:schemeClr val="accent1"/>
                </a:solidFill>
                <a:effectLst>
                  <a:outerShdw blurRad="38100" dist="38100" dir="2700000" algn="tl">
                    <a:srgbClr val="000000">
                      <a:alpha val="43137"/>
                    </a:srgbClr>
                  </a:outerShdw>
                </a:effectLst>
                <a:latin typeface="+mj-lt"/>
                <a:cs typeface="Times New Roman" panose="02020603050405020304" pitchFamily="18" charset="0"/>
              </a:rPr>
              <a:t>SYSTEM REQUIREMENTS</a:t>
            </a:r>
          </a:p>
          <a:p>
            <a:endParaRPr lang="en-IN" sz="2400" dirty="0">
              <a:solidFill>
                <a:srgbClr val="66FF66"/>
              </a:solidFill>
              <a:latin typeface="Times New Roman" panose="02020603050405020304" pitchFamily="18" charset="0"/>
              <a:cs typeface="Times New Roman" panose="02020603050405020304" pitchFamily="18" charset="0"/>
            </a:endParaRPr>
          </a:p>
          <a:p>
            <a:r>
              <a:rPr lang="en-IN" sz="1900" dirty="0">
                <a:latin typeface="+mj-lt"/>
                <a:cs typeface="Times New Roman" panose="02020603050405020304" pitchFamily="18" charset="0"/>
              </a:rPr>
              <a:t>HARDWARE</a:t>
            </a:r>
            <a:r>
              <a:rPr lang="en-IN" sz="1900" dirty="0">
                <a:solidFill>
                  <a:srgbClr val="00B0F0"/>
                </a:solidFill>
                <a:latin typeface="+mj-lt"/>
                <a:cs typeface="Times New Roman" panose="02020603050405020304" pitchFamily="18" charset="0"/>
              </a:rPr>
              <a:t> </a:t>
            </a:r>
            <a:r>
              <a:rPr lang="en-IN" sz="1900" dirty="0">
                <a:latin typeface="+mj-lt"/>
                <a:cs typeface="Times New Roman" panose="02020603050405020304" pitchFamily="18" charset="0"/>
              </a:rPr>
              <a:t>REQUIREMENTS</a:t>
            </a:r>
          </a:p>
        </p:txBody>
      </p:sp>
      <p:sp>
        <p:nvSpPr>
          <p:cNvPr id="3" name="TextBox 2">
            <a:extLst>
              <a:ext uri="{FF2B5EF4-FFF2-40B4-BE49-F238E27FC236}">
                <a16:creationId xmlns:a16="http://schemas.microsoft.com/office/drawing/2014/main" xmlns="" id="{66D997B7-64EF-4AE8-BFE4-023F1418CD2B}"/>
              </a:ext>
            </a:extLst>
          </p:cNvPr>
          <p:cNvSpPr txBox="1"/>
          <p:nvPr/>
        </p:nvSpPr>
        <p:spPr>
          <a:xfrm>
            <a:off x="1" y="1428750"/>
            <a:ext cx="9296400" cy="923330"/>
          </a:xfrm>
          <a:prstGeom prst="rect">
            <a:avLst/>
          </a:prstGeom>
          <a:noFill/>
        </p:spPr>
        <p:txBody>
          <a:bodyPr wrap="square" rtlCol="0">
            <a:spAutoFit/>
          </a:bodyPr>
          <a:lstStyle/>
          <a:p>
            <a:pPr marL="342900" indent="-342900" algn="just">
              <a:buFont typeface="Wingdings" pitchFamily="2" charset="2"/>
              <a:buChar char="Ø"/>
            </a:pPr>
            <a:r>
              <a:rPr lang="en-US" dirty="0">
                <a:solidFill>
                  <a:schemeClr val="bg1"/>
                </a:solidFill>
                <a:cs typeface="Times New Roman" panose="02020603050405020304" pitchFamily="18" charset="0"/>
              </a:rPr>
              <a:t>Processor	 </a:t>
            </a:r>
            <a:r>
              <a:rPr lang="en-US" dirty="0" smtClean="0">
                <a:solidFill>
                  <a:schemeClr val="bg1"/>
                </a:solidFill>
                <a:cs typeface="Times New Roman" panose="02020603050405020304" pitchFamily="18" charset="0"/>
              </a:rPr>
              <a:t>           : </a:t>
            </a:r>
            <a:r>
              <a:rPr lang="pt-BR" dirty="0">
                <a:solidFill>
                  <a:schemeClr val="bg1"/>
                </a:solidFill>
                <a:cs typeface="Times New Roman" panose="02020603050405020304" pitchFamily="18" charset="0"/>
              </a:rPr>
              <a:t>Intel(R) Core™2 i7-5500U CPU @2.50GHz</a:t>
            </a:r>
            <a:r>
              <a:rPr lang="en-US" dirty="0">
                <a:solidFill>
                  <a:schemeClr val="bg1"/>
                </a:solidFill>
                <a:cs typeface="Times New Roman" panose="02020603050405020304" pitchFamily="18" charset="0"/>
              </a:rPr>
              <a:t> </a:t>
            </a:r>
          </a:p>
          <a:p>
            <a:pPr marL="342900" indent="-342900" algn="just">
              <a:buFont typeface="Wingdings" pitchFamily="2" charset="2"/>
              <a:buChar char="Ø"/>
            </a:pPr>
            <a:r>
              <a:rPr lang="en-IN" dirty="0">
                <a:solidFill>
                  <a:schemeClr val="bg1"/>
                </a:solidFill>
                <a:cs typeface="Times New Roman" panose="02020603050405020304" pitchFamily="18" charset="0"/>
              </a:rPr>
              <a:t>RAM		</a:t>
            </a:r>
            <a:r>
              <a:rPr lang="en-IN" dirty="0" smtClean="0">
                <a:solidFill>
                  <a:schemeClr val="bg1"/>
                </a:solidFill>
                <a:cs typeface="Times New Roman" panose="02020603050405020304" pitchFamily="18" charset="0"/>
              </a:rPr>
              <a:t>            : </a:t>
            </a:r>
            <a:r>
              <a:rPr lang="en-IN" dirty="0">
                <a:solidFill>
                  <a:schemeClr val="bg1"/>
                </a:solidFill>
                <a:cs typeface="Times New Roman" panose="02020603050405020304" pitchFamily="18" charset="0"/>
              </a:rPr>
              <a:t>8GB(gigabyte) </a:t>
            </a:r>
          </a:p>
          <a:p>
            <a:pPr marL="342900" indent="-342900" algn="just">
              <a:buFont typeface="Wingdings" pitchFamily="2" charset="2"/>
              <a:buChar char="Ø"/>
            </a:pPr>
            <a:r>
              <a:rPr lang="en-IN" dirty="0">
                <a:solidFill>
                  <a:schemeClr val="bg1"/>
                </a:solidFill>
                <a:cs typeface="Times New Roman" panose="02020603050405020304" pitchFamily="18" charset="0"/>
              </a:rPr>
              <a:t>System Type  </a:t>
            </a:r>
            <a:r>
              <a:rPr lang="en-IN" dirty="0" smtClean="0">
                <a:solidFill>
                  <a:schemeClr val="bg1"/>
                </a:solidFill>
                <a:cs typeface="Times New Roman" panose="02020603050405020304" pitchFamily="18" charset="0"/>
              </a:rPr>
              <a:t>            : </a:t>
            </a:r>
            <a:r>
              <a:rPr lang="en-IN" dirty="0">
                <a:solidFill>
                  <a:schemeClr val="bg1"/>
                </a:solidFill>
                <a:cs typeface="Times New Roman" panose="02020603050405020304" pitchFamily="18" charset="0"/>
              </a:rPr>
              <a:t>64-bit operating system, x64-based processor</a:t>
            </a:r>
          </a:p>
        </p:txBody>
      </p:sp>
      <p:sp>
        <p:nvSpPr>
          <p:cNvPr id="4" name="TextBox 3">
            <a:extLst>
              <a:ext uri="{FF2B5EF4-FFF2-40B4-BE49-F238E27FC236}">
                <a16:creationId xmlns:a16="http://schemas.microsoft.com/office/drawing/2014/main" xmlns="" id="{4320EBAC-0B58-4EF4-81DE-3C97B99F26AD}"/>
              </a:ext>
            </a:extLst>
          </p:cNvPr>
          <p:cNvSpPr txBox="1"/>
          <p:nvPr/>
        </p:nvSpPr>
        <p:spPr>
          <a:xfrm>
            <a:off x="0" y="2343150"/>
            <a:ext cx="10372165" cy="384721"/>
          </a:xfrm>
          <a:prstGeom prst="rect">
            <a:avLst/>
          </a:prstGeom>
          <a:noFill/>
        </p:spPr>
        <p:txBody>
          <a:bodyPr wrap="square" rtlCol="0">
            <a:spAutoFit/>
          </a:bodyPr>
          <a:lstStyle/>
          <a:p>
            <a:r>
              <a:rPr lang="en-IN" sz="1900" dirty="0">
                <a:latin typeface="+mj-lt"/>
                <a:cs typeface="Times New Roman" panose="02020603050405020304" pitchFamily="18" charset="0"/>
              </a:rPr>
              <a:t>SOFTWARE</a:t>
            </a:r>
            <a:r>
              <a:rPr lang="en-IN" sz="1900" dirty="0">
                <a:solidFill>
                  <a:srgbClr val="00B0F0"/>
                </a:solidFill>
                <a:latin typeface="+mj-lt"/>
                <a:cs typeface="Times New Roman" panose="02020603050405020304" pitchFamily="18" charset="0"/>
              </a:rPr>
              <a:t> </a:t>
            </a:r>
            <a:r>
              <a:rPr lang="en-IN" sz="1900" dirty="0">
                <a:latin typeface="+mj-lt"/>
                <a:cs typeface="Times New Roman" panose="02020603050405020304" pitchFamily="18" charset="0"/>
              </a:rPr>
              <a:t>REQUIREMENTS</a:t>
            </a:r>
          </a:p>
        </p:txBody>
      </p:sp>
      <p:sp>
        <p:nvSpPr>
          <p:cNvPr id="5" name="TextBox 4">
            <a:extLst>
              <a:ext uri="{FF2B5EF4-FFF2-40B4-BE49-F238E27FC236}">
                <a16:creationId xmlns:a16="http://schemas.microsoft.com/office/drawing/2014/main" xmlns="" id="{EF5348B4-0BBA-C9EF-92C6-A0903B1D8192}"/>
              </a:ext>
            </a:extLst>
          </p:cNvPr>
          <p:cNvSpPr txBox="1"/>
          <p:nvPr/>
        </p:nvSpPr>
        <p:spPr>
          <a:xfrm>
            <a:off x="1" y="2743201"/>
            <a:ext cx="10201836" cy="1200329"/>
          </a:xfrm>
          <a:prstGeom prst="rect">
            <a:avLst/>
          </a:prstGeom>
          <a:noFill/>
        </p:spPr>
        <p:txBody>
          <a:bodyPr wrap="square" rtlCol="0">
            <a:spAutoFit/>
          </a:bodyPr>
          <a:lstStyle/>
          <a:p>
            <a:pPr marL="342900" indent="-342900">
              <a:buFont typeface="Wingdings" pitchFamily="2" charset="2"/>
              <a:buChar char="Ø"/>
            </a:pPr>
            <a:r>
              <a:rPr lang="en-IN" dirty="0">
                <a:solidFill>
                  <a:schemeClr val="bg1"/>
                </a:solidFill>
                <a:cs typeface="Times New Roman" panose="02020603050405020304" pitchFamily="18" charset="0"/>
              </a:rPr>
              <a:t>Browser			: Any Latest browser like Chrome </a:t>
            </a:r>
          </a:p>
          <a:p>
            <a:pPr marL="342900" indent="-342900">
              <a:buFont typeface="Wingdings" pitchFamily="2" charset="2"/>
              <a:buChar char="Ø"/>
            </a:pPr>
            <a:r>
              <a:rPr lang="en-IN" dirty="0">
                <a:solidFill>
                  <a:schemeClr val="bg1"/>
                </a:solidFill>
                <a:cs typeface="Times New Roman" panose="02020603050405020304" pitchFamily="18" charset="0"/>
              </a:rPr>
              <a:t>Operating System </a:t>
            </a:r>
            <a:r>
              <a:rPr lang="en-IN" dirty="0" smtClean="0">
                <a:solidFill>
                  <a:schemeClr val="bg1"/>
                </a:solidFill>
                <a:cs typeface="Times New Roman" panose="02020603050405020304" pitchFamily="18" charset="0"/>
              </a:rPr>
              <a:t>                    : </a:t>
            </a:r>
            <a:r>
              <a:rPr lang="en-IN" dirty="0">
                <a:solidFill>
                  <a:schemeClr val="bg1"/>
                </a:solidFill>
                <a:cs typeface="Times New Roman" panose="02020603050405020304" pitchFamily="18" charset="0"/>
              </a:rPr>
              <a:t>Windows 10 </a:t>
            </a:r>
          </a:p>
          <a:p>
            <a:pPr marL="342900" indent="-342900">
              <a:buFont typeface="Wingdings" pitchFamily="2" charset="2"/>
              <a:buChar char="Ø"/>
            </a:pPr>
            <a:r>
              <a:rPr lang="en-IN" dirty="0">
                <a:solidFill>
                  <a:schemeClr val="bg1"/>
                </a:solidFill>
                <a:cs typeface="Times New Roman" panose="02020603050405020304" pitchFamily="18" charset="0"/>
              </a:rPr>
              <a:t>Language			: Python </a:t>
            </a:r>
          </a:p>
          <a:p>
            <a:pPr marL="342900" indent="-342900">
              <a:buFont typeface="Wingdings" pitchFamily="2" charset="2"/>
              <a:buChar char="Ø"/>
            </a:pPr>
            <a:r>
              <a:rPr lang="en-IN" dirty="0">
                <a:solidFill>
                  <a:schemeClr val="bg1"/>
                </a:solidFill>
                <a:cs typeface="Times New Roman" panose="02020603050405020304" pitchFamily="18" charset="0"/>
              </a:rPr>
              <a:t>Platform			: Google COLAB</a:t>
            </a:r>
          </a:p>
        </p:txBody>
      </p:sp>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620"/>
            <a:ext cx="8229600" cy="466130"/>
          </a:xfrm>
        </p:spPr>
        <p:txBody>
          <a:bodyPr>
            <a:normAutofit/>
          </a:bodyPr>
          <a:lstStyle/>
          <a:p>
            <a:r>
              <a:rPr lang="en-IN" sz="2400" dirty="0" smtClean="0">
                <a:solidFill>
                  <a:schemeClr val="accent1"/>
                </a:solidFill>
                <a:cs typeface="Times New Roman" panose="02020603050405020304" pitchFamily="18" charset="0"/>
              </a:rPr>
              <a:t>EXISTING SYSTEM</a:t>
            </a:r>
            <a:endParaRPr lang="en-US" sz="2400" dirty="0">
              <a:solidFill>
                <a:schemeClr val="accent1"/>
              </a:solidFill>
            </a:endParaRPr>
          </a:p>
        </p:txBody>
      </p:sp>
      <p:sp>
        <p:nvSpPr>
          <p:cNvPr id="3" name="TextBox 2"/>
          <p:cNvSpPr txBox="1"/>
          <p:nvPr/>
        </p:nvSpPr>
        <p:spPr>
          <a:xfrm>
            <a:off x="381000" y="666751"/>
            <a:ext cx="8610600" cy="3416320"/>
          </a:xfrm>
          <a:prstGeom prst="rect">
            <a:avLst/>
          </a:prstGeom>
          <a:noFill/>
        </p:spPr>
        <p:txBody>
          <a:bodyPr wrap="square" rtlCol="0">
            <a:spAutoFit/>
          </a:bodyPr>
          <a:lstStyle/>
          <a:p>
            <a:pPr algn="just"/>
            <a:r>
              <a:rPr lang="en-US" dirty="0" smtClean="0">
                <a:cs typeface="Times New Roman" panose="02020603050405020304" pitchFamily="18" charset="0"/>
              </a:rPr>
              <a:t>The existing system usually for a </a:t>
            </a:r>
            <a:r>
              <a:rPr lang="en-US" dirty="0" smtClean="0"/>
              <a:t>of </a:t>
            </a:r>
            <a:r>
              <a:rPr lang="en-US" dirty="0"/>
              <a:t>bird image retrieval and </a:t>
            </a:r>
            <a:r>
              <a:rPr lang="en-US" dirty="0" smtClean="0"/>
              <a:t>recognition:</a:t>
            </a:r>
          </a:p>
          <a:p>
            <a:pPr marL="342900" indent="-342900" algn="just">
              <a:buFont typeface="Wingdings" pitchFamily="2" charset="2"/>
              <a:buChar char="Ø"/>
            </a:pPr>
            <a:r>
              <a:rPr lang="en-US" dirty="0" smtClean="0">
                <a:cs typeface="Times New Roman" panose="02020603050405020304" pitchFamily="18" charset="0"/>
              </a:rPr>
              <a:t>The first phase is image pre-processing o</a:t>
            </a:r>
            <a:r>
              <a:rPr lang="en-US" dirty="0" smtClean="0"/>
              <a:t>nce </a:t>
            </a:r>
            <a:r>
              <a:rPr lang="en-US" dirty="0"/>
              <a:t>you have acquired images, the next step is to pre-process them to prepare them for </a:t>
            </a:r>
            <a:r>
              <a:rPr lang="en-US" dirty="0" smtClean="0"/>
              <a:t>recognition.</a:t>
            </a:r>
          </a:p>
          <a:p>
            <a:pPr marL="342900" indent="-342900" algn="just">
              <a:buFont typeface="Wingdings" pitchFamily="2" charset="2"/>
              <a:buChar char="Ø"/>
            </a:pPr>
            <a:r>
              <a:rPr lang="en-US" dirty="0" smtClean="0">
                <a:cs typeface="Times New Roman" panose="02020603050405020304" pitchFamily="18" charset="0"/>
              </a:rPr>
              <a:t>The second phase is </a:t>
            </a:r>
            <a:r>
              <a:rPr lang="en-US" dirty="0"/>
              <a:t>Feature extraction: This step involves extracting relevant features from the pre-processed images. These features are used to represent the image and are used in the recognition process. Common features include color histograms, edge detection, and textures</a:t>
            </a:r>
            <a:r>
              <a:rPr lang="en-US" dirty="0" smtClean="0"/>
              <a:t>.</a:t>
            </a:r>
            <a:endParaRPr lang="en-US" dirty="0"/>
          </a:p>
          <a:p>
            <a:pPr marL="342900" indent="-342900" algn="just">
              <a:buFont typeface="Wingdings" pitchFamily="2" charset="2"/>
              <a:buChar char="Ø"/>
            </a:pPr>
            <a:r>
              <a:rPr lang="en-US" dirty="0" smtClean="0">
                <a:cs typeface="Times New Roman" panose="02020603050405020304" pitchFamily="18" charset="0"/>
              </a:rPr>
              <a:t>The final phase is </a:t>
            </a:r>
            <a:r>
              <a:rPr lang="en-US" dirty="0"/>
              <a:t>Recognition: Using the trained model, new images can be passed through the model to recognize the species of birds present in the images. The model will output the species of bird along with a confidence score indicating the model's confidence in its </a:t>
            </a:r>
            <a:r>
              <a:rPr lang="en-US" dirty="0" smtClean="0"/>
              <a:t>prediction</a:t>
            </a:r>
            <a:r>
              <a:rPr lang="en-US" dirty="0"/>
              <a:t>.</a:t>
            </a:r>
          </a:p>
        </p:txBody>
      </p:sp>
    </p:spTree>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6" name="TextBox 5"/>
          <p:cNvSpPr txBox="1"/>
          <p:nvPr/>
        </p:nvSpPr>
        <p:spPr>
          <a:xfrm>
            <a:off x="914400" y="1047750"/>
            <a:ext cx="2896947" cy="369332"/>
          </a:xfrm>
          <a:prstGeom prst="rect">
            <a:avLst/>
          </a:prstGeom>
          <a:noFill/>
        </p:spPr>
        <p:txBody>
          <a:bodyPr wrap="none" rtlCol="0">
            <a:spAutoFit/>
          </a:bodyPr>
          <a:lstStyle/>
          <a:p>
            <a:r>
              <a:rPr lang="en-IN" dirty="0" smtClean="0"/>
              <a:t>Structure of the dataset:</a:t>
            </a:r>
          </a:p>
        </p:txBody>
      </p:sp>
      <p:pic>
        <p:nvPicPr>
          <p:cNvPr id="8" name="Picture 7" descr="123.png"/>
          <p:cNvPicPr>
            <a:picLocks noChangeAspect="1"/>
          </p:cNvPicPr>
          <p:nvPr/>
        </p:nvPicPr>
        <p:blipFill>
          <a:blip r:embed="rId2"/>
          <a:stretch>
            <a:fillRect/>
          </a:stretch>
        </p:blipFill>
        <p:spPr>
          <a:xfrm>
            <a:off x="1066800" y="1581150"/>
            <a:ext cx="7010400" cy="3048000"/>
          </a:xfrm>
          <a:prstGeom prst="rect">
            <a:avLst/>
          </a:prstGeom>
        </p:spPr>
      </p:pic>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a:t>
            </a:r>
            <a:endParaRPr lang="en-US" dirty="0"/>
          </a:p>
        </p:txBody>
      </p:sp>
      <p:pic>
        <p:nvPicPr>
          <p:cNvPr id="3" name="Picture 2" descr="Capture1.PNG"/>
          <p:cNvPicPr>
            <a:picLocks noChangeAspect="1"/>
          </p:cNvPicPr>
          <p:nvPr/>
        </p:nvPicPr>
        <p:blipFill>
          <a:blip r:embed="rId2"/>
          <a:stretch>
            <a:fillRect/>
          </a:stretch>
        </p:blipFill>
        <p:spPr>
          <a:xfrm>
            <a:off x="457200" y="1123950"/>
            <a:ext cx="8077200" cy="3821055"/>
          </a:xfrm>
          <a:prstGeom prst="rect">
            <a:avLst/>
          </a:prstGeom>
        </p:spPr>
      </p:pic>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pic>
        <p:nvPicPr>
          <p:cNvPr id="3" name="Picture 2" descr="Capture.PNG"/>
          <p:cNvPicPr>
            <a:picLocks noChangeAspect="1"/>
          </p:cNvPicPr>
          <p:nvPr/>
        </p:nvPicPr>
        <p:blipFill>
          <a:blip r:embed="rId2"/>
          <a:stretch>
            <a:fillRect/>
          </a:stretch>
        </p:blipFill>
        <p:spPr>
          <a:xfrm>
            <a:off x="914400" y="1047750"/>
            <a:ext cx="7696200" cy="3833469"/>
          </a:xfrm>
          <a:prstGeom prst="rect">
            <a:avLst/>
          </a:prstGeom>
        </p:spPr>
      </p:pic>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t>
            </a:r>
            <a:endParaRPr lang="en-US" dirty="0"/>
          </a:p>
        </p:txBody>
      </p:sp>
      <p:pic>
        <p:nvPicPr>
          <p:cNvPr id="3" name="Picture 2" descr="Capture2.PNG"/>
          <p:cNvPicPr>
            <a:picLocks noChangeAspect="1"/>
          </p:cNvPicPr>
          <p:nvPr/>
        </p:nvPicPr>
        <p:blipFill>
          <a:blip r:embed="rId2"/>
          <a:stretch>
            <a:fillRect/>
          </a:stretch>
        </p:blipFill>
        <p:spPr>
          <a:xfrm>
            <a:off x="914400" y="1276350"/>
            <a:ext cx="5364945" cy="1143099"/>
          </a:xfrm>
          <a:prstGeom prst="rect">
            <a:avLst/>
          </a:prstGeom>
        </p:spPr>
      </p:pic>
      <p:pic>
        <p:nvPicPr>
          <p:cNvPr id="4" name="Picture 3" descr="Capture3.PNG"/>
          <p:cNvPicPr>
            <a:picLocks noChangeAspect="1"/>
          </p:cNvPicPr>
          <p:nvPr/>
        </p:nvPicPr>
        <p:blipFill>
          <a:blip r:embed="rId3"/>
          <a:stretch>
            <a:fillRect/>
          </a:stretch>
        </p:blipFill>
        <p:spPr>
          <a:xfrm>
            <a:off x="914400" y="2952750"/>
            <a:ext cx="5425911" cy="1135478"/>
          </a:xfrm>
          <a:prstGeom prst="rect">
            <a:avLst/>
          </a:prstGeom>
        </p:spPr>
      </p:pic>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TextBox 2"/>
          <p:cNvSpPr txBox="1"/>
          <p:nvPr/>
        </p:nvSpPr>
        <p:spPr>
          <a:xfrm>
            <a:off x="304800" y="1200150"/>
            <a:ext cx="8382000" cy="3416320"/>
          </a:xfrm>
          <a:prstGeom prst="rect">
            <a:avLst/>
          </a:prstGeom>
          <a:noFill/>
        </p:spPr>
        <p:txBody>
          <a:bodyPr wrap="square" rtlCol="0">
            <a:spAutoFit/>
          </a:bodyPr>
          <a:lstStyle/>
          <a:p>
            <a:pPr marL="342900" indent="-342900" algn="just">
              <a:buFont typeface="Wingdings" pitchFamily="2" charset="2"/>
              <a:buChar char="Ø"/>
            </a:pPr>
            <a:r>
              <a:rPr lang="en-US" dirty="0" smtClean="0">
                <a:solidFill>
                  <a:srgbClr val="FADED6"/>
                </a:solidFill>
              </a:rPr>
              <a:t>The necessary modifications that have been performed on the dataset to increase the overall performance, accuracy is known as pre-processing.</a:t>
            </a:r>
          </a:p>
          <a:p>
            <a:pPr marL="342900" indent="-342900" algn="just">
              <a:buFont typeface="Wingdings" pitchFamily="2" charset="2"/>
              <a:buChar char="Ø"/>
            </a:pPr>
            <a:r>
              <a:rPr lang="en-US" dirty="0" smtClean="0">
                <a:solidFill>
                  <a:srgbClr val="FADED6"/>
                </a:solidFill>
              </a:rPr>
              <a:t>Image pre-processing is the term for operations on images at the lowest level of abstraction. These operations do not increase image information content but they decrease it if entropy is an information measure.</a:t>
            </a:r>
          </a:p>
          <a:p>
            <a:pPr marL="342900" indent="-342900" algn="just">
              <a:buFont typeface="Wingdings" pitchFamily="2" charset="2"/>
              <a:buChar char="Ø"/>
            </a:pPr>
            <a:r>
              <a:rPr lang="en-US" dirty="0" smtClean="0">
                <a:solidFill>
                  <a:srgbClr val="FADED6"/>
                </a:solidFill>
              </a:rPr>
              <a:t>Before feeding the entire dataset to the model, we preprocess the data by using the default </a:t>
            </a:r>
            <a:r>
              <a:rPr lang="en-US" dirty="0" err="1" smtClean="0">
                <a:solidFill>
                  <a:srgbClr val="FADED6"/>
                </a:solidFill>
              </a:rPr>
              <a:t>builtin</a:t>
            </a:r>
            <a:r>
              <a:rPr lang="en-US" dirty="0" smtClean="0">
                <a:solidFill>
                  <a:srgbClr val="FADED6"/>
                </a:solidFill>
              </a:rPr>
              <a:t> functions like </a:t>
            </a:r>
            <a:r>
              <a:rPr lang="en-US" dirty="0" err="1" smtClean="0">
                <a:solidFill>
                  <a:srgbClr val="FADED6"/>
                </a:solidFill>
              </a:rPr>
              <a:t>nasnet_preprocessor</a:t>
            </a:r>
            <a:r>
              <a:rPr lang="en-US" dirty="0" smtClean="0">
                <a:solidFill>
                  <a:srgbClr val="FADED6"/>
                </a:solidFill>
              </a:rPr>
              <a:t>, </a:t>
            </a:r>
            <a:r>
              <a:rPr lang="en-US" dirty="0" err="1" smtClean="0">
                <a:solidFill>
                  <a:srgbClr val="FADED6"/>
                </a:solidFill>
              </a:rPr>
              <a:t>xception_preprocessor</a:t>
            </a:r>
            <a:r>
              <a:rPr lang="en-US" dirty="0" smtClean="0">
                <a:solidFill>
                  <a:srgbClr val="FADED6"/>
                </a:solidFill>
              </a:rPr>
              <a:t>, etc,. This work by scaling the input pixels between -1 and 1.</a:t>
            </a:r>
          </a:p>
          <a:p>
            <a:pPr marL="342900" indent="-342900" algn="just">
              <a:buFont typeface="Wingdings" pitchFamily="2" charset="2"/>
              <a:buChar char="Ø"/>
            </a:pPr>
            <a:r>
              <a:rPr lang="en-US" dirty="0" smtClean="0">
                <a:solidFill>
                  <a:srgbClr val="FADED6"/>
                </a:solidFill>
              </a:rPr>
              <a:t>Finally, we convert the images to tensors to process the input.</a:t>
            </a:r>
          </a:p>
        </p:txBody>
      </p:sp>
    </p:spTree>
  </p:cSld>
  <p:clrMapOvr>
    <a:masterClrMapping/>
  </p:clrMapOvr>
  <p:transition>
    <p:wedg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812</TotalTime>
  <Words>850</Words>
  <Application>Microsoft Office PowerPoint</Application>
  <PresentationFormat>On-screen Show (16:9)</PresentationFormat>
  <Paragraphs>109</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Verve</vt:lpstr>
      <vt:lpstr>Slide 1</vt:lpstr>
      <vt:lpstr>ABSTRACT</vt:lpstr>
      <vt:lpstr>Slide 3</vt:lpstr>
      <vt:lpstr>EXISTING SYSTEM</vt:lpstr>
      <vt:lpstr>DATASET</vt:lpstr>
      <vt:lpstr>TRAIN</vt:lpstr>
      <vt:lpstr>VALIDATION</vt:lpstr>
      <vt:lpstr>TEST</vt:lpstr>
      <vt:lpstr>PRE-PROCESSING</vt:lpstr>
      <vt:lpstr>Slide 10</vt:lpstr>
      <vt:lpstr>IMPORTED MODULES</vt:lpstr>
      <vt:lpstr>CNN algorithm</vt:lpstr>
      <vt:lpstr>Slide 13</vt:lpstr>
      <vt:lpstr>Testing and Accuracy</vt:lpstr>
      <vt:lpstr>Project Screenshots</vt:lpstr>
      <vt:lpstr>Slide 16</vt:lpstr>
      <vt:lpstr>Slide 17</vt:lpstr>
      <vt:lpstr>CONCLUSION</vt:lpstr>
      <vt:lpstr>Slide 19</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Corporate Edition</dc:creator>
  <cp:lastModifiedBy>Corporate Edition</cp:lastModifiedBy>
  <cp:revision>74</cp:revision>
  <dcterms:created xsi:type="dcterms:W3CDTF">2023-01-10T12:44:03Z</dcterms:created>
  <dcterms:modified xsi:type="dcterms:W3CDTF">2023-02-25T09:37:31Z</dcterms:modified>
</cp:coreProperties>
</file>